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33" r:id="rId1"/>
  </p:sldMasterIdLst>
  <p:notesMasterIdLst>
    <p:notesMasterId r:id="rId38"/>
  </p:notesMasterIdLst>
  <p:sldIdLst>
    <p:sldId id="256" r:id="rId2"/>
    <p:sldId id="257" r:id="rId3"/>
    <p:sldId id="258" r:id="rId4"/>
    <p:sldId id="318" r:id="rId5"/>
    <p:sldId id="263" r:id="rId6"/>
    <p:sldId id="294" r:id="rId7"/>
    <p:sldId id="262" r:id="rId8"/>
    <p:sldId id="264" r:id="rId9"/>
    <p:sldId id="265" r:id="rId10"/>
    <p:sldId id="295" r:id="rId11"/>
    <p:sldId id="303" r:id="rId12"/>
    <p:sldId id="297" r:id="rId13"/>
    <p:sldId id="312" r:id="rId14"/>
    <p:sldId id="313" r:id="rId15"/>
    <p:sldId id="274" r:id="rId16"/>
    <p:sldId id="300" r:id="rId17"/>
    <p:sldId id="280" r:id="rId18"/>
    <p:sldId id="301" r:id="rId19"/>
    <p:sldId id="283" r:id="rId20"/>
    <p:sldId id="304" r:id="rId21"/>
    <p:sldId id="306" r:id="rId22"/>
    <p:sldId id="285" r:id="rId23"/>
    <p:sldId id="307" r:id="rId24"/>
    <p:sldId id="308" r:id="rId25"/>
    <p:sldId id="286" r:id="rId26"/>
    <p:sldId id="287" r:id="rId27"/>
    <p:sldId id="289" r:id="rId28"/>
    <p:sldId id="309" r:id="rId29"/>
    <p:sldId id="270" r:id="rId30"/>
    <p:sldId id="314" r:id="rId31"/>
    <p:sldId id="316" r:id="rId32"/>
    <p:sldId id="315" r:id="rId33"/>
    <p:sldId id="292" r:id="rId34"/>
    <p:sldId id="317" r:id="rId35"/>
    <p:sldId id="321" r:id="rId36"/>
    <p:sldId id="320" r:id="rId37"/>
  </p:sldIdLst>
  <p:sldSz cx="12192000" cy="6858000"/>
  <p:notesSz cx="6858000" cy="9144000"/>
  <p:embeddedFontLst>
    <p:embeddedFont>
      <p:font typeface="Bahnschrift Light Condensed" panose="020B0502040204020203" pitchFamily="34" charset="0"/>
      <p:regular r:id="rId39"/>
    </p:embeddedFont>
    <p:embeddedFont>
      <p:font typeface="Pobeda" panose="02000000000000000000" pitchFamily="2" charset="0"/>
      <p:regular r:id="rId40"/>
      <p:bold r:id="rId41"/>
    </p:embeddedFont>
    <p:embeddedFont>
      <p:font typeface="Buran USSR" panose="02000500000000000000" pitchFamily="2" charset="0"/>
      <p:regular r:id="rId42"/>
    </p:embeddedFont>
    <p:embeddedFont>
      <p:font typeface="Impact" panose="020B0806030902050204" pitchFamily="34" charset="0"/>
      <p:regular r:id="rId43"/>
    </p:embeddedFont>
    <p:embeddedFont>
      <p:font typeface="Calibri Light" panose="020F0302020204030204" pitchFamily="34" charset="0"/>
      <p:regular r:id="rId44"/>
      <p:italic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9F9F"/>
    <a:srgbClr val="4F6582"/>
    <a:srgbClr val="A0A0A0"/>
    <a:srgbClr val="2E75B6"/>
    <a:srgbClr val="9E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76" autoAdjust="0"/>
    <p:restoredTop sz="94717" autoAdjust="0"/>
  </p:normalViewPr>
  <p:slideViewPr>
    <p:cSldViewPr snapToGrid="0">
      <p:cViewPr varScale="1">
        <p:scale>
          <a:sx n="79" d="100"/>
          <a:sy n="79" d="100"/>
        </p:scale>
        <p:origin x="101" y="18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7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2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8F3-4F12-B313-A3A95BA8E3E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38F3-4F12-B313-A3A95BA8E3E3}"/>
              </c:ext>
            </c:extLst>
          </c:dPt>
          <c:dPt>
            <c:idx val="2"/>
            <c:bubble3D val="0"/>
            <c:spPr>
              <a:solidFill>
                <a:schemeClr val="accent5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8F3-4F12-B313-A3A95BA8E3E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8F3-4F12-B313-A3A95BA8E3E3}"/>
              </c:ext>
            </c:extLst>
          </c:dPt>
          <c:dLbls>
            <c:dLbl>
              <c:idx val="2"/>
              <c:layout>
                <c:manualLayout>
                  <c:x val="0.13738418489316082"/>
                  <c:y val="5.28885165372020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8F3-4F12-B313-A3A95BA8E3E3}"/>
                </c:ext>
              </c:extLst>
            </c:dLbl>
            <c:dLbl>
              <c:idx val="3"/>
              <c:layout>
                <c:manualLayout>
                  <c:x val="7.642517974231712E-2"/>
                  <c:y val="9.0709871425105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8F3-4F12-B313-A3A95BA8E3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за неисполнение требований судебного пристава</c:v>
                </c:pt>
                <c:pt idx="1">
                  <c:v>За уклонение от уплаты алиментов</c:v>
                </c:pt>
                <c:pt idx="2">
                  <c:v>за неуплату административных штрафов</c:v>
                </c:pt>
                <c:pt idx="3">
                  <c:v>за неисполнение требований ид неимущ. хар.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5817</c:v>
                </c:pt>
                <c:pt idx="1">
                  <c:v>2770</c:v>
                </c:pt>
                <c:pt idx="2">
                  <c:v>1849</c:v>
                </c:pt>
                <c:pt idx="3">
                  <c:v>1077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F3-4F12-B313-A3A95BA8E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367722743825147E-2"/>
          <c:y val="0.61550856905585571"/>
          <c:w val="0.83247201698955542"/>
          <c:h val="0.2414536723624302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506793268488493E-2"/>
          <c:y val="9.0011164382082023E-2"/>
          <c:w val="0.8902775204570017"/>
          <c:h val="0.678850275478484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15940</c:v>
                </c:pt>
                <c:pt idx="1">
                  <c:v>16674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68-4EEA-BE61-B647479304E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66317631"/>
        <c:axId val="266308479"/>
      </c:barChart>
      <c:catAx>
        <c:axId val="2663176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6308479"/>
        <c:crosses val="autoZero"/>
        <c:auto val="1"/>
        <c:lblAlgn val="ctr"/>
        <c:lblOffset val="100"/>
        <c:noMultiLvlLbl val="0"/>
      </c:catAx>
      <c:valAx>
        <c:axId val="266308479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63176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311FD-A450-48C7-BEA8-696E9EE28A69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AD5647-CDED-4871-8FA2-21E7A9AF3F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136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FAD46-07FE-47E8-BA0D-A5C7F755124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770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128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606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166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11D6E6F-1A6B-45CF-B9D7-D9761B246E4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2849528" y="1711570"/>
            <a:ext cx="2860058" cy="3563816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473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73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83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001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746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781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442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295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03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16757-014A-4980-B53F-42C76B1D29E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90AC9-19B1-4B21-B2C2-5B473F1B7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84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9F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21578"/>
            <a:ext cx="12321308" cy="247189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+mn-lt"/>
              </a:rPr>
              <a:t>Управление Федеральной службы судебных приставов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по Республике Татарстан</a:t>
            </a:r>
            <a:r>
              <a:rPr lang="ru-RU" sz="3200" dirty="0">
                <a:latin typeface="+mn-lt"/>
              </a:rPr>
              <a:t/>
            </a:r>
            <a:br>
              <a:rPr lang="ru-RU" sz="3200" dirty="0">
                <a:latin typeface="+mn-lt"/>
              </a:rPr>
            </a:br>
            <a:endParaRPr lang="ru-RU" sz="3200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198" y="3293474"/>
            <a:ext cx="2910911" cy="284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3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414E5E9-A076-4ACB-8076-563A22264FFB}"/>
              </a:ext>
            </a:extLst>
          </p:cNvPr>
          <p:cNvSpPr/>
          <p:nvPr/>
        </p:nvSpPr>
        <p:spPr>
          <a:xfrm>
            <a:off x="6852163" y="3807725"/>
            <a:ext cx="4505915" cy="923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99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Pobeda" panose="02000000000000000000" pitchFamily="2" charset="0"/>
              </a:rPr>
              <a:t>Поступило на исполнение исполнительных документов</a:t>
            </a:r>
            <a:endParaRPr lang="en-US" sz="1200" b="1" dirty="0">
              <a:solidFill>
                <a:schemeClr val="tx1">
                  <a:lumMod val="90000"/>
                  <a:lumOff val="10000"/>
                </a:schemeClr>
              </a:solidFill>
              <a:latin typeface="Pobeda" panose="020000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F48F4A-68BA-4AA6-B97D-1BA8DEA7F953}"/>
              </a:ext>
            </a:extLst>
          </p:cNvPr>
          <p:cNvSpPr txBox="1"/>
          <p:nvPr/>
        </p:nvSpPr>
        <p:spPr>
          <a:xfrm>
            <a:off x="790226" y="2084550"/>
            <a:ext cx="59657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Всего на исполнении </a:t>
            </a:r>
            <a:r>
              <a:rPr lang="ru-RU" sz="2400" dirty="0" smtClean="0">
                <a:solidFill>
                  <a:srgbClr val="C00000"/>
                </a:solidFill>
              </a:rPr>
              <a:t>находилось</a:t>
            </a:r>
            <a:r>
              <a:rPr lang="ru-RU" sz="2400" dirty="0" smtClean="0"/>
              <a:t> </a:t>
            </a:r>
            <a:r>
              <a:rPr lang="en-US" sz="2400" dirty="0" smtClean="0"/>
              <a:t>2,8</a:t>
            </a:r>
            <a:r>
              <a:rPr lang="ru-RU" sz="2400" dirty="0" smtClean="0"/>
              <a:t> </a:t>
            </a:r>
            <a:r>
              <a:rPr lang="ru-RU" sz="2400" dirty="0"/>
              <a:t>млн. </a:t>
            </a:r>
          </a:p>
          <a:p>
            <a:pPr algn="ctr"/>
            <a:r>
              <a:rPr lang="ru-RU" sz="2400" dirty="0"/>
              <a:t>исполнительных </a:t>
            </a:r>
            <a:r>
              <a:rPr lang="ru-RU" sz="2400" dirty="0" smtClean="0"/>
              <a:t>производств </a:t>
            </a:r>
            <a:endParaRPr lang="ru-RU" sz="2400" dirty="0"/>
          </a:p>
          <a:p>
            <a:pPr algn="ctr"/>
            <a:endParaRPr lang="en-US" sz="2400" dirty="0">
              <a:latin typeface="Bahnschrift Light Condensed" panose="020B0502040204020203" pitchFamily="34" charset="0"/>
            </a:endParaRPr>
          </a:p>
          <a:p>
            <a:pPr algn="ctr"/>
            <a:r>
              <a:rPr lang="ru-RU" sz="2400" b="1" dirty="0">
                <a:latin typeface="Pobeda" panose="02000000000000000000" pitchFamily="2" charset="0"/>
              </a:rPr>
              <a:t>служебная нагрузка </a:t>
            </a:r>
            <a:r>
              <a:rPr lang="ru-RU" sz="2400" b="1" dirty="0" smtClean="0">
                <a:latin typeface="Pobeda" panose="02000000000000000000" pitchFamily="2" charset="0"/>
              </a:rPr>
              <a:t>на одного</a:t>
            </a:r>
          </a:p>
          <a:p>
            <a:pPr algn="ctr"/>
            <a:r>
              <a:rPr lang="ru-RU" sz="2400" b="1" dirty="0" smtClean="0">
                <a:latin typeface="Pobeda" panose="02000000000000000000" pitchFamily="2" charset="0"/>
              </a:rPr>
              <a:t>судебного пристава-исполнителя </a:t>
            </a:r>
            <a:r>
              <a:rPr lang="ru-RU" sz="2400" b="1" dirty="0">
                <a:latin typeface="Pobeda" panose="02000000000000000000" pitchFamily="2" charset="0"/>
              </a:rPr>
              <a:t>возросла </a:t>
            </a:r>
          </a:p>
          <a:p>
            <a:pPr algn="ctr"/>
            <a:r>
              <a:rPr lang="ru-RU" sz="2400" b="1" dirty="0">
                <a:latin typeface="Pobeda" panose="02000000000000000000" pitchFamily="2" charset="0"/>
              </a:rPr>
              <a:t>до </a:t>
            </a:r>
            <a:r>
              <a:rPr lang="en-US" sz="2400" b="1" dirty="0">
                <a:solidFill>
                  <a:srgbClr val="C00000"/>
                </a:solidFill>
                <a:latin typeface="Pobeda" panose="02000000000000000000" pitchFamily="2" charset="0"/>
              </a:rPr>
              <a:t>7</a:t>
            </a:r>
            <a:r>
              <a:rPr lang="ru-RU" sz="2400" b="1" dirty="0">
                <a:solidFill>
                  <a:srgbClr val="C00000"/>
                </a:solidFill>
                <a:latin typeface="Pobeda" panose="02000000000000000000" pitchFamily="2" charset="0"/>
              </a:rPr>
              <a:t>,3 тыс. </a:t>
            </a:r>
            <a:r>
              <a:rPr lang="ru-RU" sz="2400" b="1" dirty="0">
                <a:latin typeface="Pobeda" panose="02000000000000000000" pitchFamily="2" charset="0"/>
              </a:rPr>
              <a:t>исполнительных </a:t>
            </a:r>
            <a:r>
              <a:rPr lang="ru-RU" sz="2400" b="1" dirty="0" smtClean="0">
                <a:latin typeface="Pobeda" panose="02000000000000000000" pitchFamily="2" charset="0"/>
              </a:rPr>
              <a:t>производств</a:t>
            </a:r>
            <a:endParaRPr lang="ru-RU" sz="2400" b="1" dirty="0">
              <a:latin typeface="Pobeda" panose="02000000000000000000" pitchFamily="2" charset="0"/>
            </a:endParaRPr>
          </a:p>
          <a:p>
            <a:endParaRPr lang="ru-RU" sz="2400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ED9B890-C32C-4557-9CFD-CF39A9CD1EDD}"/>
              </a:ext>
            </a:extLst>
          </p:cNvPr>
          <p:cNvSpPr/>
          <p:nvPr/>
        </p:nvSpPr>
        <p:spPr>
          <a:xfrm>
            <a:off x="7084685" y="2452401"/>
            <a:ext cx="4445182" cy="242633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Pobeda" panose="02000000000000000000" pitchFamily="2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4E58786-CD41-4BF4-9DCE-CB9D33B1D305}"/>
              </a:ext>
            </a:extLst>
          </p:cNvPr>
          <p:cNvSpPr/>
          <p:nvPr/>
        </p:nvSpPr>
        <p:spPr>
          <a:xfrm>
            <a:off x="7084685" y="2452401"/>
            <a:ext cx="3214875" cy="24263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latin typeface="Pobeda" panose="02000000000000000000" pitchFamily="2" charset="0"/>
              </a:rPr>
              <a:t>1,5 млн</a:t>
            </a:r>
            <a:endParaRPr lang="en-US" sz="2000" b="1" dirty="0">
              <a:latin typeface="Pobeda" panose="020000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C76958C-8982-4260-9B5F-2965CD9AA26F}"/>
              </a:ext>
            </a:extLst>
          </p:cNvPr>
          <p:cNvSpPr txBox="1"/>
          <p:nvPr/>
        </p:nvSpPr>
        <p:spPr>
          <a:xfrm>
            <a:off x="7018235" y="2084550"/>
            <a:ext cx="1496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obeda" panose="02000000000000000000" pitchFamily="2" charset="0"/>
              </a:rPr>
              <a:t>2020 год</a:t>
            </a:r>
            <a:endParaRPr lang="en-US" sz="2000" b="1" dirty="0">
              <a:latin typeface="Pobeda" panose="02000000000000000000" pitchFamily="2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2232F20-5994-4B80-8901-B65C54F5101F}"/>
              </a:ext>
            </a:extLst>
          </p:cNvPr>
          <p:cNvSpPr/>
          <p:nvPr/>
        </p:nvSpPr>
        <p:spPr>
          <a:xfrm>
            <a:off x="7084685" y="3074553"/>
            <a:ext cx="4445182" cy="242633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Pobeda" panose="02000000000000000000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10F81BB-E3F7-46F6-BF5F-B348CD9AFB2A}"/>
              </a:ext>
            </a:extLst>
          </p:cNvPr>
          <p:cNvSpPr/>
          <p:nvPr/>
        </p:nvSpPr>
        <p:spPr>
          <a:xfrm>
            <a:off x="7084685" y="3074553"/>
            <a:ext cx="4040872" cy="24263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latin typeface="Pobeda" panose="02000000000000000000" pitchFamily="2" charset="0"/>
              </a:rPr>
              <a:t>1,7 млн</a:t>
            </a:r>
            <a:endParaRPr lang="en-US" sz="2000" b="1" dirty="0">
              <a:latin typeface="Pobeda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95286D-EBD0-4C49-88F1-560A2EF66D6C}"/>
              </a:ext>
            </a:extLst>
          </p:cNvPr>
          <p:cNvSpPr txBox="1"/>
          <p:nvPr/>
        </p:nvSpPr>
        <p:spPr>
          <a:xfrm>
            <a:off x="7018234" y="2706702"/>
            <a:ext cx="1496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obeda" panose="02000000000000000000" pitchFamily="2" charset="0"/>
              </a:rPr>
              <a:t>2019 </a:t>
            </a:r>
            <a:r>
              <a:rPr lang="ru-RU" sz="2000" b="1" dirty="0">
                <a:latin typeface="Pobeda" panose="02000000000000000000" pitchFamily="2" charset="0"/>
              </a:rPr>
              <a:t>год</a:t>
            </a:r>
            <a:endParaRPr lang="en-US" sz="2000" b="1" dirty="0">
              <a:latin typeface="Pobeda" panose="020000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255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 animBg="1"/>
      <p:bldP spid="25" grpId="0"/>
      <p:bldP spid="27" grpId="0" animBg="1"/>
      <p:bldP spid="2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BD4099F0-4E2A-45AE-A4DF-4970054168CC}"/>
              </a:ext>
            </a:extLst>
          </p:cNvPr>
          <p:cNvSpPr txBox="1">
            <a:spLocks/>
          </p:cNvSpPr>
          <p:nvPr/>
        </p:nvSpPr>
        <p:spPr>
          <a:xfrm>
            <a:off x="5385200" y="1621390"/>
            <a:ext cx="6298429" cy="45299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3 млрд. 364 млн.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р</a:t>
            </a: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уб. </a:t>
            </a:r>
          </a:p>
          <a:p>
            <a:pPr algn="ctr"/>
            <a:r>
              <a:rPr lang="ru-RU" sz="2800" dirty="0" smtClean="0">
                <a:latin typeface="+mn-lt"/>
              </a:rPr>
              <a:t>составила </a:t>
            </a:r>
            <a:r>
              <a:rPr lang="ru-RU" sz="2800" dirty="0">
                <a:latin typeface="+mn-lt"/>
              </a:rPr>
              <a:t>общая </a:t>
            </a:r>
            <a:r>
              <a:rPr lang="ru-RU" sz="2800" dirty="0" smtClean="0">
                <a:latin typeface="+mn-lt"/>
              </a:rPr>
              <a:t>стоимость имущества</a:t>
            </a:r>
            <a:r>
              <a:rPr lang="ru-RU" sz="2800" dirty="0">
                <a:latin typeface="+mn-lt"/>
              </a:rPr>
              <a:t>, </a:t>
            </a:r>
            <a:r>
              <a:rPr lang="ru-RU" sz="2800" dirty="0" smtClean="0">
                <a:latin typeface="+mn-lt"/>
              </a:rPr>
              <a:t>переданного </a:t>
            </a:r>
            <a:r>
              <a:rPr lang="ru-RU" sz="2800" dirty="0">
                <a:latin typeface="+mn-lt"/>
              </a:rPr>
              <a:t>на </a:t>
            </a:r>
            <a:r>
              <a:rPr lang="ru-RU" sz="2800" dirty="0" smtClean="0">
                <a:latin typeface="+mn-lt"/>
              </a:rPr>
              <a:t>реализацию</a:t>
            </a:r>
            <a:endParaRPr lang="ru-RU" sz="2800" dirty="0">
              <a:latin typeface="+mn-lt"/>
            </a:endParaRPr>
          </a:p>
          <a:p>
            <a:pPr algn="ctr"/>
            <a:r>
              <a:rPr lang="ru-RU" sz="2800" dirty="0">
                <a:latin typeface="+mn-lt"/>
              </a:rPr>
              <a:t>в </a:t>
            </a:r>
            <a:r>
              <a:rPr lang="ru-RU" sz="2800" dirty="0" smtClean="0">
                <a:latin typeface="+mn-lt"/>
              </a:rPr>
              <a:t>2020 </a:t>
            </a:r>
            <a:r>
              <a:rPr lang="ru-RU" sz="2800" dirty="0">
                <a:latin typeface="+mn-lt"/>
              </a:rPr>
              <a:t>году </a:t>
            </a:r>
            <a:r>
              <a:rPr lang="ru-RU" sz="2800" b="1" dirty="0">
                <a:latin typeface="Pobeda" panose="02000000000000000000" pitchFamily="2" charset="0"/>
              </a:rPr>
              <a:t>(</a:t>
            </a:r>
            <a:r>
              <a:rPr lang="ru-RU" sz="2800" b="1" dirty="0">
                <a:solidFill>
                  <a:srgbClr val="C00000"/>
                </a:solidFill>
                <a:latin typeface="Pobeda" panose="02000000000000000000" pitchFamily="2" charset="0"/>
              </a:rPr>
              <a:t>рост на </a:t>
            </a:r>
            <a:r>
              <a:rPr lang="ru-RU" sz="28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79 %</a:t>
            </a:r>
            <a:r>
              <a:rPr lang="ru-RU" sz="2800" b="1" dirty="0" smtClean="0">
                <a:latin typeface="Pobeda" panose="02000000000000000000" pitchFamily="2" charset="0"/>
              </a:rPr>
              <a:t>)</a:t>
            </a:r>
          </a:p>
          <a:p>
            <a:pPr algn="ctr"/>
            <a:r>
              <a:rPr lang="ru-RU" sz="2800" b="1" dirty="0" smtClean="0">
                <a:latin typeface="Pobeda" panose="02000000000000000000" pitchFamily="2" charset="0"/>
              </a:rPr>
              <a:t>Сумма денежных средств полученных от реализации </a:t>
            </a:r>
            <a:r>
              <a:rPr lang="ru-RU" sz="28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выросла в 2 раза</a:t>
            </a:r>
            <a:r>
              <a:rPr lang="ru-RU" sz="2800" b="1" dirty="0" smtClean="0">
                <a:latin typeface="Pobeda" panose="02000000000000000000" pitchFamily="2" charset="0"/>
              </a:rPr>
              <a:t> и составила</a:t>
            </a:r>
            <a:r>
              <a:rPr lang="ru-RU" sz="28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534 млн. руб.</a:t>
            </a:r>
          </a:p>
        </p:txBody>
      </p:sp>
      <p:sp>
        <p:nvSpPr>
          <p:cNvPr id="2" name="AutoShape 2" descr="C:\Users\Marat\AppData\Local\Microsoft\Windows\INetCache\IE\07KQ2ILC\scale_1200[1].webp"/>
          <p:cNvSpPr>
            <a:spLocks noChangeAspect="1" noChangeArrowheads="1"/>
          </p:cNvSpPr>
          <p:nvPr/>
        </p:nvSpPr>
        <p:spPr bwMode="auto">
          <a:xfrm>
            <a:off x="-3008539" y="-144463"/>
            <a:ext cx="4692196" cy="469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72" y="1655195"/>
            <a:ext cx="4064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200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F7EBCF8-DCE2-4ED7-870B-A23C72BB5AA7}"/>
              </a:ext>
            </a:extLst>
          </p:cNvPr>
          <p:cNvSpPr/>
          <p:nvPr/>
        </p:nvSpPr>
        <p:spPr>
          <a:xfrm>
            <a:off x="557526" y="1612210"/>
            <a:ext cx="4114264" cy="222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9A9B5D-3510-4C97-B98F-2D060CFEC83E}"/>
              </a:ext>
            </a:extLst>
          </p:cNvPr>
          <p:cNvSpPr txBox="1"/>
          <p:nvPr/>
        </p:nvSpPr>
        <p:spPr>
          <a:xfrm>
            <a:off x="0" y="1945994"/>
            <a:ext cx="59262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Результативность</a:t>
            </a:r>
            <a:r>
              <a:rPr lang="ru-RU" sz="2400" dirty="0"/>
              <a:t> </a:t>
            </a:r>
          </a:p>
          <a:p>
            <a:pPr algn="ctr"/>
            <a:r>
              <a:rPr lang="ru-RU" sz="2400" dirty="0"/>
              <a:t>применения к должникам мер  </a:t>
            </a:r>
          </a:p>
          <a:p>
            <a:pPr algn="ctr"/>
            <a:r>
              <a:rPr lang="ru-RU" sz="2400" dirty="0"/>
              <a:t>по временному ограничению </a:t>
            </a:r>
          </a:p>
          <a:p>
            <a:pPr algn="ctr"/>
            <a:r>
              <a:rPr lang="ru-RU" sz="2400" dirty="0"/>
              <a:t>на выезд из Российской Федерации </a:t>
            </a:r>
          </a:p>
          <a:p>
            <a:pPr algn="ctr"/>
            <a:endParaRPr lang="en-US" sz="2400" dirty="0">
              <a:latin typeface="Impact" panose="020B0806030902050204" pitchFamily="34" charset="0"/>
            </a:endParaRPr>
          </a:p>
          <a:p>
            <a:pPr algn="ctr"/>
            <a:r>
              <a:rPr lang="ru-RU" sz="2400" b="1" dirty="0">
                <a:latin typeface="Pobeda" panose="02000000000000000000" pitchFamily="2" charset="0"/>
              </a:rPr>
              <a:t>судебными приставами в 2020 году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Pobeda" panose="02000000000000000000" pitchFamily="2" charset="0"/>
              </a:rPr>
              <a:t>вынесено 255,2 млн.</a:t>
            </a:r>
            <a:r>
              <a:rPr lang="ru-RU" sz="2400" b="1" dirty="0">
                <a:latin typeface="Pobeda" panose="02000000000000000000" pitchFamily="2" charset="0"/>
              </a:rPr>
              <a:t> соответствующих </a:t>
            </a:r>
          </a:p>
          <a:p>
            <a:pPr algn="ctr"/>
            <a:r>
              <a:rPr lang="ru-RU" sz="2400" b="1" dirty="0">
                <a:latin typeface="Pobeda" panose="02000000000000000000" pitchFamily="2" charset="0"/>
              </a:rPr>
              <a:t>постановлений</a:t>
            </a:r>
          </a:p>
          <a:p>
            <a:pPr algn="ctr"/>
            <a:endParaRPr lang="ru-RU" sz="2400" dirty="0">
              <a:latin typeface="Impact" panose="020B0806030902050204" pitchFamily="34" charset="0"/>
            </a:endParaRPr>
          </a:p>
        </p:txBody>
      </p:sp>
      <p:grpSp>
        <p:nvGrpSpPr>
          <p:cNvPr id="20" name="Group 52">
            <a:extLst>
              <a:ext uri="{FF2B5EF4-FFF2-40B4-BE49-F238E27FC236}">
                <a16:creationId xmlns:a16="http://schemas.microsoft.com/office/drawing/2014/main" id="{D9744E0B-A839-458F-A015-DD4AF2EAB913}"/>
              </a:ext>
            </a:extLst>
          </p:cNvPr>
          <p:cNvGrpSpPr/>
          <p:nvPr/>
        </p:nvGrpSpPr>
        <p:grpSpPr>
          <a:xfrm>
            <a:off x="8058893" y="1612210"/>
            <a:ext cx="952425" cy="3141565"/>
            <a:chOff x="10275645" y="6503698"/>
            <a:chExt cx="2854554" cy="5029878"/>
          </a:xfrm>
        </p:grpSpPr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D7E756B4-A0C6-45E1-96D8-9FB246ECC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5645" y="6503698"/>
              <a:ext cx="2854554" cy="1079618"/>
            </a:xfrm>
            <a:custGeom>
              <a:avLst/>
              <a:gdLst>
                <a:gd name="T0" fmla="*/ 1060 w 1597"/>
                <a:gd name="T1" fmla="*/ 0 h 604"/>
                <a:gd name="T2" fmla="*/ 0 w 1597"/>
                <a:gd name="T3" fmla="*/ 188 h 604"/>
                <a:gd name="T4" fmla="*/ 535 w 1597"/>
                <a:gd name="T5" fmla="*/ 604 h 604"/>
                <a:gd name="T6" fmla="*/ 1597 w 1597"/>
                <a:gd name="T7" fmla="*/ 416 h 604"/>
                <a:gd name="T8" fmla="*/ 1060 w 1597"/>
                <a:gd name="T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7" h="604">
                  <a:moveTo>
                    <a:pt x="1060" y="0"/>
                  </a:moveTo>
                  <a:lnTo>
                    <a:pt x="0" y="188"/>
                  </a:lnTo>
                  <a:lnTo>
                    <a:pt x="535" y="604"/>
                  </a:lnTo>
                  <a:lnTo>
                    <a:pt x="1597" y="416"/>
                  </a:lnTo>
                  <a:lnTo>
                    <a:pt x="106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atin typeface="Pobeda" panose="02000000000000000000" pitchFamily="2" charset="0"/>
              </a:endParaRPr>
            </a:p>
          </p:txBody>
        </p:sp>
        <p:sp>
          <p:nvSpPr>
            <p:cNvPr id="29" name="Freeform 37">
              <a:extLst>
                <a:ext uri="{FF2B5EF4-FFF2-40B4-BE49-F238E27FC236}">
                  <a16:creationId xmlns:a16="http://schemas.microsoft.com/office/drawing/2014/main" id="{98F4DF43-0CA6-4DCA-943C-94F66597F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5645" y="6839739"/>
              <a:ext cx="956285" cy="4693837"/>
            </a:xfrm>
            <a:custGeom>
              <a:avLst/>
              <a:gdLst>
                <a:gd name="T0" fmla="*/ 535 w 535"/>
                <a:gd name="T1" fmla="*/ 416 h 2626"/>
                <a:gd name="T2" fmla="*/ 0 w 535"/>
                <a:gd name="T3" fmla="*/ 0 h 2626"/>
                <a:gd name="T4" fmla="*/ 0 w 535"/>
                <a:gd name="T5" fmla="*/ 505 h 2626"/>
                <a:gd name="T6" fmla="*/ 0 w 535"/>
                <a:gd name="T7" fmla="*/ 517 h 2626"/>
                <a:gd name="T8" fmla="*/ 0 w 535"/>
                <a:gd name="T9" fmla="*/ 1022 h 2626"/>
                <a:gd name="T10" fmla="*/ 0 w 535"/>
                <a:gd name="T11" fmla="*/ 1023 h 2626"/>
                <a:gd name="T12" fmla="*/ 0 w 535"/>
                <a:gd name="T13" fmla="*/ 2210 h 2626"/>
                <a:gd name="T14" fmla="*/ 533 w 535"/>
                <a:gd name="T15" fmla="*/ 2626 h 2626"/>
                <a:gd name="T16" fmla="*/ 533 w 535"/>
                <a:gd name="T17" fmla="*/ 1438 h 2626"/>
                <a:gd name="T18" fmla="*/ 535 w 535"/>
                <a:gd name="T19" fmla="*/ 1438 h 2626"/>
                <a:gd name="T20" fmla="*/ 535 w 535"/>
                <a:gd name="T21" fmla="*/ 923 h 2626"/>
                <a:gd name="T22" fmla="*/ 535 w 535"/>
                <a:gd name="T23" fmla="*/ 923 h 2626"/>
                <a:gd name="T24" fmla="*/ 535 w 535"/>
                <a:gd name="T25" fmla="*/ 416 h 2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5" h="2626">
                  <a:moveTo>
                    <a:pt x="535" y="416"/>
                  </a:moveTo>
                  <a:lnTo>
                    <a:pt x="0" y="0"/>
                  </a:lnTo>
                  <a:lnTo>
                    <a:pt x="0" y="505"/>
                  </a:lnTo>
                  <a:lnTo>
                    <a:pt x="0" y="517"/>
                  </a:lnTo>
                  <a:lnTo>
                    <a:pt x="0" y="1022"/>
                  </a:lnTo>
                  <a:lnTo>
                    <a:pt x="0" y="1023"/>
                  </a:lnTo>
                  <a:lnTo>
                    <a:pt x="0" y="2210"/>
                  </a:lnTo>
                  <a:lnTo>
                    <a:pt x="533" y="2626"/>
                  </a:lnTo>
                  <a:lnTo>
                    <a:pt x="533" y="1438"/>
                  </a:lnTo>
                  <a:lnTo>
                    <a:pt x="535" y="1438"/>
                  </a:lnTo>
                  <a:lnTo>
                    <a:pt x="535" y="923"/>
                  </a:lnTo>
                  <a:lnTo>
                    <a:pt x="535" y="923"/>
                  </a:lnTo>
                  <a:lnTo>
                    <a:pt x="535" y="41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atin typeface="Pobeda" panose="02000000000000000000" pitchFamily="2" charset="0"/>
              </a:endParaRPr>
            </a:p>
          </p:txBody>
        </p:sp>
        <p:sp>
          <p:nvSpPr>
            <p:cNvPr id="30" name="Freeform 38">
              <a:extLst>
                <a:ext uri="{FF2B5EF4-FFF2-40B4-BE49-F238E27FC236}">
                  <a16:creationId xmlns:a16="http://schemas.microsoft.com/office/drawing/2014/main" id="{BC9B2956-3C01-4042-A027-1F2E191A1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1930" y="7247277"/>
              <a:ext cx="1898269" cy="4286299"/>
            </a:xfrm>
            <a:custGeom>
              <a:avLst/>
              <a:gdLst>
                <a:gd name="T0" fmla="*/ 1055 w 1062"/>
                <a:gd name="T1" fmla="*/ 2201 h 2398"/>
                <a:gd name="T2" fmla="*/ 0 w 1062"/>
                <a:gd name="T3" fmla="*/ 2398 h 2398"/>
                <a:gd name="T4" fmla="*/ 0 w 1062"/>
                <a:gd name="T5" fmla="*/ 188 h 2398"/>
                <a:gd name="T6" fmla="*/ 1062 w 1062"/>
                <a:gd name="T7" fmla="*/ 0 h 2398"/>
                <a:gd name="T8" fmla="*/ 1055 w 1062"/>
                <a:gd name="T9" fmla="*/ 2201 h 2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2" h="2398">
                  <a:moveTo>
                    <a:pt x="1055" y="2201"/>
                  </a:moveTo>
                  <a:lnTo>
                    <a:pt x="0" y="2398"/>
                  </a:lnTo>
                  <a:lnTo>
                    <a:pt x="0" y="188"/>
                  </a:lnTo>
                  <a:lnTo>
                    <a:pt x="1062" y="0"/>
                  </a:lnTo>
                  <a:lnTo>
                    <a:pt x="1055" y="2201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atin typeface="Pobeda" panose="02000000000000000000" pitchFamily="2" charset="0"/>
              </a:endParaRPr>
            </a:p>
          </p:txBody>
        </p:sp>
      </p:grpSp>
      <p:grpSp>
        <p:nvGrpSpPr>
          <p:cNvPr id="31" name="Group 51">
            <a:extLst>
              <a:ext uri="{FF2B5EF4-FFF2-40B4-BE49-F238E27FC236}">
                <a16:creationId xmlns:a16="http://schemas.microsoft.com/office/drawing/2014/main" id="{D9CFB3DC-3980-438E-8132-737E160BFB33}"/>
              </a:ext>
            </a:extLst>
          </p:cNvPr>
          <p:cNvGrpSpPr/>
          <p:nvPr/>
        </p:nvGrpSpPr>
        <p:grpSpPr>
          <a:xfrm>
            <a:off x="7426083" y="2517817"/>
            <a:ext cx="953021" cy="2538017"/>
            <a:chOff x="8366651" y="7763849"/>
            <a:chExt cx="2856341" cy="4123643"/>
          </a:xfrm>
        </p:grpSpPr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30689F06-BB69-47C3-8D0A-E1AC58C50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6651" y="7763849"/>
              <a:ext cx="2856341" cy="1079618"/>
            </a:xfrm>
            <a:custGeom>
              <a:avLst/>
              <a:gdLst>
                <a:gd name="T0" fmla="*/ 1062 w 1598"/>
                <a:gd name="T1" fmla="*/ 0 h 604"/>
                <a:gd name="T2" fmla="*/ 0 w 1598"/>
                <a:gd name="T3" fmla="*/ 186 h 604"/>
                <a:gd name="T4" fmla="*/ 536 w 1598"/>
                <a:gd name="T5" fmla="*/ 604 h 604"/>
                <a:gd name="T6" fmla="*/ 1598 w 1598"/>
                <a:gd name="T7" fmla="*/ 416 h 604"/>
                <a:gd name="T8" fmla="*/ 1062 w 1598"/>
                <a:gd name="T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8" h="604">
                  <a:moveTo>
                    <a:pt x="1062" y="0"/>
                  </a:moveTo>
                  <a:lnTo>
                    <a:pt x="0" y="186"/>
                  </a:lnTo>
                  <a:lnTo>
                    <a:pt x="536" y="604"/>
                  </a:lnTo>
                  <a:lnTo>
                    <a:pt x="1598" y="416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accent1"/>
                </a:solidFill>
                <a:latin typeface="Pobeda" panose="02000000000000000000" pitchFamily="2" charset="0"/>
              </a:endParaRPr>
            </a:p>
          </p:txBody>
        </p:sp>
        <p:sp>
          <p:nvSpPr>
            <p:cNvPr id="33" name="Freeform 41">
              <a:extLst>
                <a:ext uri="{FF2B5EF4-FFF2-40B4-BE49-F238E27FC236}">
                  <a16:creationId xmlns:a16="http://schemas.microsoft.com/office/drawing/2014/main" id="{6A9EB389-4AF3-4B09-97B9-CCBAF2E15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723" y="8507428"/>
              <a:ext cx="1898269" cy="3380064"/>
            </a:xfrm>
            <a:custGeom>
              <a:avLst/>
              <a:gdLst>
                <a:gd name="T0" fmla="*/ 1062 w 1062"/>
                <a:gd name="T1" fmla="*/ 1693 h 1891"/>
                <a:gd name="T2" fmla="*/ 0 w 1062"/>
                <a:gd name="T3" fmla="*/ 1891 h 1891"/>
                <a:gd name="T4" fmla="*/ 0 w 1062"/>
                <a:gd name="T5" fmla="*/ 188 h 1891"/>
                <a:gd name="T6" fmla="*/ 1062 w 1062"/>
                <a:gd name="T7" fmla="*/ 0 h 1891"/>
                <a:gd name="T8" fmla="*/ 1062 w 1062"/>
                <a:gd name="T9" fmla="*/ 1693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2" h="1891">
                  <a:moveTo>
                    <a:pt x="1062" y="1693"/>
                  </a:moveTo>
                  <a:lnTo>
                    <a:pt x="0" y="1891"/>
                  </a:lnTo>
                  <a:lnTo>
                    <a:pt x="0" y="188"/>
                  </a:lnTo>
                  <a:lnTo>
                    <a:pt x="1062" y="0"/>
                  </a:lnTo>
                  <a:lnTo>
                    <a:pt x="1062" y="169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atin typeface="Pobeda" panose="02000000000000000000" pitchFamily="2" charset="0"/>
              </a:endParaRPr>
            </a:p>
          </p:txBody>
        </p:sp>
        <p:sp>
          <p:nvSpPr>
            <p:cNvPr id="34" name="Freeform 40">
              <a:extLst>
                <a:ext uri="{FF2B5EF4-FFF2-40B4-BE49-F238E27FC236}">
                  <a16:creationId xmlns:a16="http://schemas.microsoft.com/office/drawing/2014/main" id="{ED55D0BE-7488-41CC-8AEA-A6D0EA366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6651" y="8096315"/>
              <a:ext cx="958073" cy="3554766"/>
            </a:xfrm>
            <a:custGeom>
              <a:avLst/>
              <a:gdLst>
                <a:gd name="T0" fmla="*/ 536 w 536"/>
                <a:gd name="T1" fmla="*/ 418 h 2121"/>
                <a:gd name="T2" fmla="*/ 0 w 536"/>
                <a:gd name="T3" fmla="*/ 0 h 2121"/>
                <a:gd name="T4" fmla="*/ 0 w 536"/>
                <a:gd name="T5" fmla="*/ 517 h 2121"/>
                <a:gd name="T6" fmla="*/ 2 w 536"/>
                <a:gd name="T7" fmla="*/ 519 h 2121"/>
                <a:gd name="T8" fmla="*/ 2 w 536"/>
                <a:gd name="T9" fmla="*/ 1705 h 2121"/>
                <a:gd name="T10" fmla="*/ 534 w 536"/>
                <a:gd name="T11" fmla="*/ 2121 h 2121"/>
                <a:gd name="T12" fmla="*/ 534 w 536"/>
                <a:gd name="T13" fmla="*/ 933 h 2121"/>
                <a:gd name="T14" fmla="*/ 536 w 536"/>
                <a:gd name="T15" fmla="*/ 933 h 2121"/>
                <a:gd name="T16" fmla="*/ 536 w 536"/>
                <a:gd name="T17" fmla="*/ 418 h 2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6" h="2121">
                  <a:moveTo>
                    <a:pt x="536" y="418"/>
                  </a:moveTo>
                  <a:lnTo>
                    <a:pt x="0" y="0"/>
                  </a:lnTo>
                  <a:lnTo>
                    <a:pt x="0" y="517"/>
                  </a:lnTo>
                  <a:lnTo>
                    <a:pt x="2" y="519"/>
                  </a:lnTo>
                  <a:lnTo>
                    <a:pt x="2" y="1705"/>
                  </a:lnTo>
                  <a:lnTo>
                    <a:pt x="534" y="2121"/>
                  </a:lnTo>
                  <a:lnTo>
                    <a:pt x="534" y="933"/>
                  </a:lnTo>
                  <a:lnTo>
                    <a:pt x="536" y="933"/>
                  </a:lnTo>
                  <a:lnTo>
                    <a:pt x="536" y="41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accent1"/>
                </a:solidFill>
                <a:latin typeface="Pobeda" panose="02000000000000000000" pitchFamily="2" charset="0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E3971144-8005-4A5E-8107-7B6093A24369}"/>
              </a:ext>
            </a:extLst>
          </p:cNvPr>
          <p:cNvSpPr txBox="1"/>
          <p:nvPr/>
        </p:nvSpPr>
        <p:spPr>
          <a:xfrm>
            <a:off x="7341244" y="2591103"/>
            <a:ext cx="947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Pobeda" panose="02000000000000000000" pitchFamily="2" charset="0"/>
              </a:rPr>
              <a:t>344,3</a:t>
            </a:r>
            <a:endParaRPr lang="en-US" sz="2400" b="1" dirty="0">
              <a:latin typeface="Pobeda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27AB14A-8EE8-4999-BBD8-1787A26C3DA2}"/>
              </a:ext>
            </a:extLst>
          </p:cNvPr>
          <p:cNvSpPr txBox="1"/>
          <p:nvPr/>
        </p:nvSpPr>
        <p:spPr>
          <a:xfrm>
            <a:off x="7980065" y="1670900"/>
            <a:ext cx="960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Pobeda" panose="02000000000000000000" pitchFamily="2" charset="0"/>
              </a:rPr>
              <a:t>348,1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606676" y="5119603"/>
            <a:ext cx="6225660" cy="1738397"/>
          </a:xfrm>
          <a:prstGeom prst="rect">
            <a:avLst/>
          </a:prstGeom>
          <a:solidFill>
            <a:srgbClr val="A0A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6096000" y="4478238"/>
            <a:ext cx="3159288" cy="909394"/>
          </a:xfrm>
          <a:prstGeom prst="rtTriangle">
            <a:avLst/>
          </a:prstGeom>
          <a:solidFill>
            <a:srgbClr val="A0A0A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Pobeda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18826" y="5343728"/>
            <a:ext cx="3832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obeda" panose="02000000000000000000" pitchFamily="2" charset="0"/>
              </a:rPr>
              <a:t>На исполнении в Пограничной службе (тыс.)</a:t>
            </a:r>
            <a:endParaRPr lang="ru-RU" b="1" dirty="0">
              <a:latin typeface="Pobeda" panose="02000000000000000000" pitchFamily="2" charset="0"/>
            </a:endParaRPr>
          </a:p>
          <a:p>
            <a:endParaRPr lang="ru-RU" b="1" dirty="0">
              <a:latin typeface="Pobeda" panose="020000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700000">
            <a:off x="7811124" y="4618965"/>
            <a:ext cx="1628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obeda" panose="02000000000000000000" pitchFamily="2" charset="0"/>
              </a:rPr>
              <a:t>2019       2020</a:t>
            </a:r>
            <a:endParaRPr lang="ru-RU" b="1" dirty="0">
              <a:latin typeface="Pobeda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086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9" grpId="0"/>
      <p:bldP spid="4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696" y="1825625"/>
            <a:ext cx="3804203" cy="2367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Всего приставами по розыску отрабатывалось почти </a:t>
            </a:r>
            <a:r>
              <a:rPr lang="ru-RU" dirty="0" smtClean="0">
                <a:solidFill>
                  <a:srgbClr val="C00000"/>
                </a:solidFill>
              </a:rPr>
              <a:t>7 тыс. </a:t>
            </a:r>
            <a:r>
              <a:rPr lang="ru-RU" dirty="0" smtClean="0"/>
              <a:t>розыскных дел, из них </a:t>
            </a:r>
            <a:r>
              <a:rPr lang="ru-RU" dirty="0" smtClean="0">
                <a:solidFill>
                  <a:srgbClr val="C00000"/>
                </a:solidFill>
              </a:rPr>
              <a:t>4 тыс.</a:t>
            </a:r>
            <a:r>
              <a:rPr lang="ru-RU" dirty="0" smtClean="0"/>
              <a:t> прекращено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280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425" y="2247656"/>
            <a:ext cx="3934968" cy="262331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928527" y="2247656"/>
            <a:ext cx="5455418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Совместно с сотрудниками ГИБДД нами организовано и проведено за 2020 год </a:t>
            </a:r>
            <a:r>
              <a:rPr lang="ru-RU" dirty="0" smtClean="0">
                <a:solidFill>
                  <a:srgbClr val="C00000"/>
                </a:solidFill>
              </a:rPr>
              <a:t>167 рейдов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с помощью аппаратного программного комплекса</a:t>
            </a:r>
            <a:r>
              <a:rPr lang="ru-RU" dirty="0" smtClean="0">
                <a:solidFill>
                  <a:srgbClr val="C00000"/>
                </a:solidFill>
              </a:rPr>
              <a:t> «Дорожный пристав»</a:t>
            </a:r>
            <a:r>
              <a:rPr lang="ru-RU" dirty="0" smtClean="0"/>
              <a:t>, в результате было взыскано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11 </a:t>
            </a:r>
            <a:r>
              <a:rPr lang="ru-RU" dirty="0" err="1" smtClean="0">
                <a:solidFill>
                  <a:srgbClr val="C00000"/>
                </a:solidFill>
              </a:rPr>
              <a:t>млн.руб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446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1006" y="2360023"/>
            <a:ext cx="6928624" cy="38169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Обеспечена </a:t>
            </a:r>
            <a:r>
              <a:rPr lang="ru-RU" dirty="0" smtClean="0">
                <a:solidFill>
                  <a:srgbClr val="C00000"/>
                </a:solidFill>
              </a:rPr>
              <a:t>высокая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результативность </a:t>
            </a:r>
            <a:r>
              <a:rPr lang="ru-RU" dirty="0" smtClean="0"/>
              <a:t>исполнения </a:t>
            </a:r>
          </a:p>
          <a:p>
            <a:pPr marL="0" indent="0" algn="ctr">
              <a:buNone/>
            </a:pPr>
            <a:r>
              <a:rPr lang="ru-RU" dirty="0" smtClean="0"/>
              <a:t>(взыскано </a:t>
            </a:r>
            <a:r>
              <a:rPr lang="ru-RU" dirty="0" smtClean="0">
                <a:solidFill>
                  <a:srgbClr val="C00000"/>
                </a:solidFill>
              </a:rPr>
              <a:t>12 млрд. руб.</a:t>
            </a:r>
            <a:r>
              <a:rPr lang="ru-RU" dirty="0" smtClean="0"/>
              <a:t>):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b="1" dirty="0">
                <a:latin typeface="Pobeda" panose="02000000000000000000" pitchFamily="2" charset="0"/>
              </a:rPr>
              <a:t>Задолженность по заработной плате – </a:t>
            </a:r>
            <a:r>
              <a:rPr lang="ru-RU" b="1" dirty="0">
                <a:solidFill>
                  <a:srgbClr val="C00000"/>
                </a:solidFill>
                <a:latin typeface="Pobeda" panose="02000000000000000000" pitchFamily="2" charset="0"/>
              </a:rPr>
              <a:t>79,1 %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b="1" dirty="0">
                <a:latin typeface="Pobeda" panose="02000000000000000000" pitchFamily="2" charset="0"/>
              </a:rPr>
              <a:t>административные штрафы </a:t>
            </a:r>
            <a:r>
              <a:rPr lang="ru-RU" b="1" dirty="0" smtClean="0">
                <a:latin typeface="Pobeda" panose="02000000000000000000" pitchFamily="2" charset="0"/>
              </a:rPr>
              <a:t>уполномоченных– </a:t>
            </a:r>
            <a:r>
              <a:rPr lang="ru-RU" b="1" dirty="0">
                <a:solidFill>
                  <a:srgbClr val="C00000"/>
                </a:solidFill>
                <a:latin typeface="Pobeda" panose="02000000000000000000" pitchFamily="2" charset="0"/>
              </a:rPr>
              <a:t>58 %  </a:t>
            </a:r>
            <a:endParaRPr lang="ru-RU" b="1" dirty="0" smtClean="0">
              <a:solidFill>
                <a:srgbClr val="C00000"/>
              </a:solidFill>
              <a:latin typeface="Pobeda" panose="02000000000000000000" pitchFamily="2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Pobeda" panose="02000000000000000000" pitchFamily="2" charset="0"/>
              </a:rPr>
              <a:t>Налоговые платежи </a:t>
            </a:r>
            <a:r>
              <a:rPr lang="ru-RU" b="1" dirty="0">
                <a:latin typeface="Pobeda" panose="02000000000000000000" pitchFamily="2" charset="0"/>
              </a:rPr>
              <a:t>– </a:t>
            </a:r>
            <a:r>
              <a:rPr lang="ru-RU" b="1" dirty="0">
                <a:solidFill>
                  <a:srgbClr val="C00000"/>
                </a:solidFill>
                <a:latin typeface="Pobeda" panose="02000000000000000000" pitchFamily="2" charset="0"/>
              </a:rPr>
              <a:t>79,4 %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743" y="2276566"/>
            <a:ext cx="2801627" cy="25163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620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CE547C2B-06D0-48E7-9E5F-6A57B67B879B}"/>
              </a:ext>
            </a:extLst>
          </p:cNvPr>
          <p:cNvSpPr txBox="1">
            <a:spLocks/>
          </p:cNvSpPr>
          <p:nvPr/>
        </p:nvSpPr>
        <p:spPr>
          <a:xfrm>
            <a:off x="5016663" y="2363741"/>
            <a:ext cx="6658664" cy="3920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>
                <a:solidFill>
                  <a:srgbClr val="C00000"/>
                </a:solidFill>
                <a:latin typeface="+mn-lt"/>
              </a:rPr>
              <a:t>Более </a:t>
            </a: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4,2 млрд.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рублей </a:t>
            </a:r>
            <a:endParaRPr lang="ru-RU" sz="2800" dirty="0" smtClean="0">
              <a:solidFill>
                <a:srgbClr val="C00000"/>
              </a:solidFill>
              <a:latin typeface="+mn-lt"/>
            </a:endParaRPr>
          </a:p>
          <a:p>
            <a:pPr algn="ctr"/>
            <a:r>
              <a:rPr lang="ru-RU" sz="2800" dirty="0" smtClean="0">
                <a:latin typeface="+mn-lt"/>
              </a:rPr>
              <a:t>взыскано фискальных </a:t>
            </a:r>
            <a:r>
              <a:rPr lang="ru-RU" sz="2800" dirty="0">
                <a:latin typeface="+mn-lt"/>
              </a:rPr>
              <a:t>платежей </a:t>
            </a:r>
            <a:endParaRPr lang="ru-RU" sz="2800" dirty="0" smtClean="0">
              <a:latin typeface="+mn-lt"/>
            </a:endParaRPr>
          </a:p>
          <a:p>
            <a:pPr algn="ctr"/>
            <a:r>
              <a:rPr lang="ru-RU" sz="2800" b="1" dirty="0" smtClean="0">
                <a:latin typeface="Pobeda" panose="02000000000000000000" pitchFamily="2" charset="0"/>
              </a:rPr>
              <a:t>(</a:t>
            </a:r>
            <a:r>
              <a:rPr lang="ru-RU" sz="2800" b="1" dirty="0">
                <a:latin typeface="Pobeda" panose="02000000000000000000" pitchFamily="2" charset="0"/>
              </a:rPr>
              <a:t>в том числе </a:t>
            </a:r>
            <a:r>
              <a:rPr lang="ru-RU" sz="28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2,7 млрд</a:t>
            </a:r>
            <a:r>
              <a:rPr lang="ru-RU" sz="2800" b="1" dirty="0">
                <a:solidFill>
                  <a:srgbClr val="C00000"/>
                </a:solidFill>
                <a:latin typeface="Pobeda" panose="02000000000000000000" pitchFamily="2" charset="0"/>
              </a:rPr>
              <a:t>. </a:t>
            </a:r>
            <a:r>
              <a:rPr lang="ru-RU" sz="2800" b="1" dirty="0">
                <a:latin typeface="Pobeda" panose="02000000000000000000" pitchFamily="2" charset="0"/>
              </a:rPr>
              <a:t>рублей - налоговые платежи) </a:t>
            </a:r>
            <a:endParaRPr lang="ru-RU" sz="2800" b="1" dirty="0" smtClean="0">
              <a:latin typeface="Pobeda" panose="02000000000000000000" pitchFamily="2" charset="0"/>
            </a:endParaRPr>
          </a:p>
          <a:p>
            <a:pPr algn="ctr"/>
            <a:endParaRPr lang="ru-RU" sz="2800" i="1" dirty="0" smtClean="0">
              <a:latin typeface="Impact" panose="020B0806030902050204" pitchFamily="34" charset="0"/>
            </a:endParaRPr>
          </a:p>
          <a:p>
            <a:pPr algn="ctr"/>
            <a:r>
              <a:rPr lang="ru-RU" sz="2800" dirty="0" smtClean="0">
                <a:latin typeface="+mn-lt"/>
              </a:rPr>
              <a:t>Доход федерального </a:t>
            </a:r>
            <a:r>
              <a:rPr lang="ru-RU" sz="2800" dirty="0">
                <a:latin typeface="+mn-lt"/>
              </a:rPr>
              <a:t>бюджета от </a:t>
            </a:r>
            <a:r>
              <a:rPr lang="ru-RU" sz="2800" dirty="0" smtClean="0">
                <a:latin typeface="+mn-lt"/>
              </a:rPr>
              <a:t>взыскания исполнительского </a:t>
            </a:r>
            <a:r>
              <a:rPr lang="ru-RU" sz="2800" dirty="0">
                <a:latin typeface="+mn-lt"/>
              </a:rPr>
              <a:t>сбора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481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млн. рублей</a:t>
            </a:r>
          </a:p>
          <a:p>
            <a:endParaRPr lang="ru-RU" sz="2800" dirty="0">
              <a:latin typeface="+mn-lt"/>
            </a:endParaRPr>
          </a:p>
          <a:p>
            <a:endParaRPr lang="ru-RU" sz="2800" dirty="0"/>
          </a:p>
          <a:p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222" y="2363741"/>
            <a:ext cx="3368928" cy="310986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808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374154" y="2445614"/>
            <a:ext cx="7713617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Pobeda" panose="02000000000000000000" pitchFamily="2" charset="0"/>
              </a:rPr>
              <a:t>С </a:t>
            </a:r>
            <a:r>
              <a:rPr lang="ru-RU" b="1" dirty="0" smtClean="0">
                <a:latin typeface="Pobeda" panose="02000000000000000000" pitchFamily="2" charset="0"/>
              </a:rPr>
              <a:t>20,5 </a:t>
            </a:r>
            <a:r>
              <a:rPr lang="ru-RU" b="1" dirty="0">
                <a:latin typeface="Pobeda" panose="02000000000000000000" pitchFamily="2" charset="0"/>
              </a:rPr>
              <a:t>тыс. до </a:t>
            </a:r>
            <a:r>
              <a:rPr lang="ru-RU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19,8</a:t>
            </a:r>
            <a:r>
              <a:rPr lang="ru-RU" b="1" dirty="0" smtClean="0">
                <a:latin typeface="Pobeda" panose="02000000000000000000" pitchFamily="2" charset="0"/>
              </a:rPr>
              <a:t> тыс.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сокращено </a:t>
            </a:r>
            <a:r>
              <a:rPr lang="ru-RU" dirty="0"/>
              <a:t>количество </a:t>
            </a:r>
            <a:r>
              <a:rPr lang="ru-RU" dirty="0" smtClean="0"/>
              <a:t>исполнительных</a:t>
            </a:r>
          </a:p>
          <a:p>
            <a:pPr marL="0" indent="0" algn="ctr">
              <a:buNone/>
            </a:pPr>
            <a:r>
              <a:rPr lang="ru-RU" dirty="0" smtClean="0"/>
              <a:t>производств </a:t>
            </a:r>
            <a:r>
              <a:rPr lang="ru-RU" dirty="0"/>
              <a:t>о взыскании алиментов  </a:t>
            </a:r>
          </a:p>
          <a:p>
            <a:pPr algn="ctr"/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latin typeface="Pobeda" panose="02000000000000000000" pitchFamily="2" charset="0"/>
              </a:rPr>
              <a:t>Взыскано алиментов на сумму более </a:t>
            </a:r>
            <a:r>
              <a:rPr lang="ru-RU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327 млн. </a:t>
            </a:r>
            <a:r>
              <a:rPr lang="ru-RU" b="1" dirty="0">
                <a:solidFill>
                  <a:srgbClr val="C00000"/>
                </a:solidFill>
                <a:latin typeface="Pobeda" panose="02000000000000000000" pitchFamily="2" charset="0"/>
              </a:rPr>
              <a:t>рублей</a:t>
            </a:r>
          </a:p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66" y="2445614"/>
            <a:ext cx="3919864" cy="254355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078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829AE8DB-AA18-422B-B171-7CBFB3552F67}"/>
              </a:ext>
            </a:extLst>
          </p:cNvPr>
          <p:cNvSpPr/>
          <p:nvPr/>
        </p:nvSpPr>
        <p:spPr>
          <a:xfrm>
            <a:off x="7090958" y="4984445"/>
            <a:ext cx="1058764" cy="22020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70850471-80AE-4054-B1C7-EB4A288D3FA6}"/>
              </a:ext>
            </a:extLst>
          </p:cNvPr>
          <p:cNvSpPr/>
          <p:nvPr/>
        </p:nvSpPr>
        <p:spPr>
          <a:xfrm>
            <a:off x="9802486" y="4984445"/>
            <a:ext cx="1058764" cy="22020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B8D38EB1-057E-439C-BC3A-92E8F62217BC}"/>
              </a:ext>
            </a:extLst>
          </p:cNvPr>
          <p:cNvSpPr txBox="1">
            <a:spLocks/>
          </p:cNvSpPr>
          <p:nvPr/>
        </p:nvSpPr>
        <p:spPr>
          <a:xfrm>
            <a:off x="5636871" y="1701478"/>
            <a:ext cx="6227180" cy="53567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latin typeface="Pobeda" panose="02000000000000000000" pitchFamily="2" charset="0"/>
              </a:rPr>
              <a:t>За совершение правонарушений, посягающих на права </a:t>
            </a:r>
            <a:endParaRPr lang="ru-RU" sz="2400" b="1" dirty="0" smtClean="0">
              <a:latin typeface="Pobeda" panose="02000000000000000000" pitchFamily="2" charset="0"/>
            </a:endParaRPr>
          </a:p>
          <a:p>
            <a:pPr algn="ctr"/>
            <a:r>
              <a:rPr lang="ru-RU" sz="2400" b="1" dirty="0" smtClean="0">
                <a:latin typeface="Pobeda" panose="02000000000000000000" pitchFamily="2" charset="0"/>
              </a:rPr>
              <a:t>граждан</a:t>
            </a:r>
            <a:r>
              <a:rPr lang="ru-RU" sz="2400" b="1" dirty="0">
                <a:latin typeface="Pobeda" panose="02000000000000000000" pitchFamily="2" charset="0"/>
              </a:rPr>
              <a:t>, </a:t>
            </a:r>
            <a:r>
              <a:rPr lang="ru-RU" sz="2400" b="1" dirty="0" smtClean="0">
                <a:latin typeface="Pobeda" panose="02000000000000000000" pitchFamily="2" charset="0"/>
              </a:rPr>
              <a:t>институты </a:t>
            </a:r>
            <a:r>
              <a:rPr lang="ru-RU" sz="2400" b="1" dirty="0">
                <a:latin typeface="Pobeda" panose="02000000000000000000" pitchFamily="2" charset="0"/>
              </a:rPr>
              <a:t>государственной власти и порядок управления, </a:t>
            </a:r>
          </a:p>
          <a:p>
            <a:pPr algn="ctr"/>
            <a:r>
              <a:rPr lang="ru-RU" sz="2400" dirty="0">
                <a:latin typeface="+mn-lt"/>
              </a:rPr>
              <a:t>привлечено к административной </a:t>
            </a:r>
            <a:r>
              <a:rPr lang="ru-RU" sz="2400" dirty="0" smtClean="0">
                <a:latin typeface="+mn-lt"/>
              </a:rPr>
              <a:t>ответственности </a:t>
            </a:r>
            <a:r>
              <a:rPr lang="ru-RU" sz="2400" dirty="0">
                <a:latin typeface="+mn-lt"/>
              </a:rPr>
              <a:t>более </a:t>
            </a:r>
            <a:r>
              <a:rPr lang="ru-RU" sz="2400" dirty="0">
                <a:solidFill>
                  <a:srgbClr val="C00000"/>
                </a:solidFill>
                <a:latin typeface="+mn-lt"/>
              </a:rPr>
              <a:t>11513 лиц</a:t>
            </a:r>
            <a:r>
              <a:rPr lang="ru-RU" sz="2400" dirty="0">
                <a:latin typeface="+mn-lt"/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2770</a:t>
            </a:r>
            <a:r>
              <a:rPr lang="ru-RU" sz="2400" b="1" dirty="0" smtClean="0">
                <a:latin typeface="Pobeda" panose="02000000000000000000" pitchFamily="2" charset="0"/>
              </a:rPr>
              <a:t> </a:t>
            </a:r>
            <a:r>
              <a:rPr lang="ru-RU" sz="2400" b="1" dirty="0">
                <a:latin typeface="Pobeda" panose="02000000000000000000" pitchFamily="2" charset="0"/>
              </a:rPr>
              <a:t>- За уклонение от уплаты </a:t>
            </a:r>
            <a:r>
              <a:rPr lang="ru-RU" sz="2400" b="1" dirty="0" smtClean="0">
                <a:latin typeface="Pobeda" panose="02000000000000000000" pitchFamily="2" charset="0"/>
              </a:rPr>
              <a:t>алиментов</a:t>
            </a:r>
            <a:endParaRPr lang="ru-RU" sz="2400" b="1" dirty="0">
              <a:latin typeface="Pobeda" panose="02000000000000000000" pitchFamily="2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Pobeda" panose="02000000000000000000" pitchFamily="2" charset="0"/>
              </a:rPr>
              <a:t>1849</a:t>
            </a:r>
            <a:r>
              <a:rPr lang="ru-RU" sz="2400" b="1" dirty="0">
                <a:latin typeface="Pobeda" panose="02000000000000000000" pitchFamily="2" charset="0"/>
              </a:rPr>
              <a:t> - за неуплату административных штрафов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Pobeda" panose="02000000000000000000" pitchFamily="2" charset="0"/>
              </a:rPr>
              <a:t>1072</a:t>
            </a:r>
            <a:r>
              <a:rPr lang="ru-RU" sz="2400" b="1" dirty="0">
                <a:latin typeface="Pobeda" panose="02000000000000000000" pitchFamily="2" charset="0"/>
              </a:rPr>
              <a:t> - за неисполнение требований исполнительных </a:t>
            </a:r>
            <a:r>
              <a:rPr lang="ru-RU" sz="2400" b="1" dirty="0" smtClean="0">
                <a:latin typeface="Pobeda" panose="02000000000000000000" pitchFamily="2" charset="0"/>
              </a:rPr>
              <a:t>документов </a:t>
            </a:r>
            <a:r>
              <a:rPr lang="ru-RU" sz="2400" b="1" dirty="0">
                <a:latin typeface="Pobeda" panose="02000000000000000000" pitchFamily="2" charset="0"/>
              </a:rPr>
              <a:t>неимущественного  характера</a:t>
            </a:r>
          </a:p>
          <a:p>
            <a:pPr algn="ctr"/>
            <a:endParaRPr lang="ru-RU" sz="2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61098265"/>
              </p:ext>
            </p:extLst>
          </p:nvPr>
        </p:nvGraphicFramePr>
        <p:xfrm>
          <a:off x="819529" y="942844"/>
          <a:ext cx="4690882" cy="5312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4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Graphic spid="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949544" y="4550229"/>
            <a:ext cx="907679" cy="468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29601" y="4550229"/>
            <a:ext cx="1719943" cy="4680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412111" y="1534886"/>
            <a:ext cx="9445112" cy="39986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Возбуждено </a:t>
            </a:r>
            <a:r>
              <a:rPr lang="ru-RU" dirty="0" smtClean="0">
                <a:solidFill>
                  <a:srgbClr val="C00000"/>
                </a:solidFill>
              </a:rPr>
              <a:t>928</a:t>
            </a:r>
            <a:r>
              <a:rPr lang="ru-RU" dirty="0" smtClean="0"/>
              <a:t> уголовных дел   </a:t>
            </a:r>
          </a:p>
          <a:p>
            <a:pPr marL="0" indent="0">
              <a:buNone/>
            </a:pPr>
            <a:r>
              <a:rPr lang="ru-RU" sz="2400" b="1" dirty="0" smtClean="0">
                <a:latin typeface="Pobeda" panose="02000000000000000000" pitchFamily="2" charset="0"/>
              </a:rPr>
              <a:t>из них: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ru-RU" sz="24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898</a:t>
            </a:r>
            <a:r>
              <a:rPr lang="ru-RU" sz="2400" b="1" dirty="0" smtClean="0">
                <a:latin typeface="Pobeda" panose="02000000000000000000" pitchFamily="2" charset="0"/>
              </a:rPr>
              <a:t> </a:t>
            </a:r>
            <a:r>
              <a:rPr lang="ru-RU" sz="2400" b="1" dirty="0">
                <a:latin typeface="Pobeda" panose="02000000000000000000" pitchFamily="2" charset="0"/>
              </a:rPr>
              <a:t>- в отношении лиц, не уплачивающих алименты 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4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24</a:t>
            </a:r>
            <a:r>
              <a:rPr lang="ru-RU" sz="2400" b="1" dirty="0" smtClean="0">
                <a:latin typeface="Pobeda" panose="02000000000000000000" pitchFamily="2" charset="0"/>
              </a:rPr>
              <a:t> </a:t>
            </a:r>
            <a:r>
              <a:rPr lang="ru-RU" sz="2400" b="1" dirty="0">
                <a:latin typeface="Pobeda" panose="02000000000000000000" pitchFamily="2" charset="0"/>
              </a:rPr>
              <a:t>- преступления против правосудия 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</a:pPr>
            <a:r>
              <a:rPr lang="ru-RU" sz="2400" b="1" dirty="0">
                <a:solidFill>
                  <a:srgbClr val="C00000"/>
                </a:solidFill>
                <a:latin typeface="Pobeda" panose="02000000000000000000" pitchFamily="2" charset="0"/>
              </a:rPr>
              <a:t>6</a:t>
            </a:r>
            <a:r>
              <a:rPr lang="ru-RU" sz="2400" b="1" dirty="0" smtClean="0">
                <a:latin typeface="Pobeda" panose="02000000000000000000" pitchFamily="2" charset="0"/>
              </a:rPr>
              <a:t> </a:t>
            </a:r>
            <a:r>
              <a:rPr lang="ru-RU" sz="2400" b="1" dirty="0">
                <a:latin typeface="Pobeda" panose="02000000000000000000" pitchFamily="2" charset="0"/>
              </a:rPr>
              <a:t>- в отношении лиц, уклоняющихся от погашения кредиторской </a:t>
            </a:r>
            <a:r>
              <a:rPr lang="ru-RU" sz="2400" b="1" dirty="0" smtClean="0">
                <a:latin typeface="Pobeda" panose="02000000000000000000" pitchFamily="2" charset="0"/>
              </a:rPr>
              <a:t>задолженности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1" y="4550229"/>
            <a:ext cx="6705600" cy="4680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-10886" y="3701143"/>
            <a:ext cx="1534887" cy="849086"/>
          </a:xfrm>
          <a:prstGeom prst="rect">
            <a:avLst/>
          </a:prstGeom>
          <a:solidFill>
            <a:srgbClr val="9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920000" y="360000"/>
            <a:ext cx="3865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принудительного исполнения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удебных актов, актов других органов и должностных лиц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107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60187"/>
            <a:ext cx="10515600" cy="2888818"/>
          </a:xfrm>
        </p:spPr>
        <p:txBody>
          <a:bodyPr/>
          <a:lstStyle/>
          <a:p>
            <a:pPr marL="0" indent="0" algn="ctr">
              <a:lnSpc>
                <a:spcPct val="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Заседание коллегии УФССП по Республике Татарстан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«Об итогах работы Управления Федеральной службы судебных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приставов по Республике Татарстан за 2020 го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и задачах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 2021 год»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544" y="3429000"/>
            <a:ext cx="2910911" cy="284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5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0734" y="2532889"/>
            <a:ext cx="6203066" cy="364407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Pobeda" panose="02000000000000000000" pitchFamily="2" charset="0"/>
              </a:rPr>
              <a:t>обращения граждан </a:t>
            </a:r>
            <a:r>
              <a:rPr lang="ru-RU" b="1" dirty="0" smtClean="0">
                <a:latin typeface="Pobeda" panose="02000000000000000000" pitchFamily="2" charset="0"/>
              </a:rPr>
              <a:t>– </a:t>
            </a:r>
          </a:p>
          <a:p>
            <a:pPr marL="0" indent="0" algn="ctr">
              <a:buNone/>
            </a:pPr>
            <a:r>
              <a:rPr lang="ru-RU" b="1" dirty="0" smtClean="0">
                <a:latin typeface="Pobeda" panose="02000000000000000000" pitchFamily="2" charset="0"/>
              </a:rPr>
              <a:t>важный индикатор нашей работы</a:t>
            </a:r>
            <a:endParaRPr lang="ru-RU" b="1" dirty="0">
              <a:latin typeface="Pobeda" panose="02000000000000000000" pitchFamily="2" charset="0"/>
            </a:endParaRPr>
          </a:p>
        </p:txBody>
      </p:sp>
      <p:pic>
        <p:nvPicPr>
          <p:cNvPr id="1026" name="Picture 2" descr="Картинки по запросу &quot;обращение граждан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157" y="2115524"/>
            <a:ext cx="3159889" cy="2506602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00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88404" y="2132003"/>
            <a:ext cx="481912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Рост количества </a:t>
            </a:r>
            <a:r>
              <a:rPr lang="ru-RU" dirty="0" smtClean="0"/>
              <a:t>обращений связан с длительным перерывом личного приема, а также ограничительными мерами в условии пандемии</a:t>
            </a:r>
            <a:endParaRPr lang="ru-RU" b="1" dirty="0">
              <a:latin typeface="Pobeda" panose="02000000000000000000" pitchFamily="2" charset="0"/>
            </a:endParaRPr>
          </a:p>
          <a:p>
            <a:pPr algn="ctr"/>
            <a:endParaRPr lang="ru-RU" dirty="0"/>
          </a:p>
        </p:txBody>
      </p:sp>
      <p:graphicFrame>
        <p:nvGraphicFramePr>
          <p:cNvPr id="9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6352196"/>
              </p:ext>
            </p:extLst>
          </p:nvPr>
        </p:nvGraphicFramePr>
        <p:xfrm>
          <a:off x="838200" y="1825625"/>
          <a:ext cx="405384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920000" y="360000"/>
            <a:ext cx="3287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Работа с обращениями граждан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17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9" grpId="0">
        <p:bldAsOne/>
      </p:bldGraphic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518315" y="1270705"/>
            <a:ext cx="7403608" cy="282572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ru-RU" dirty="0"/>
              <a:t>Количество </a:t>
            </a:r>
            <a:r>
              <a:rPr lang="ru-RU" dirty="0" smtClean="0"/>
              <a:t>предъявленных</a:t>
            </a:r>
            <a:r>
              <a:rPr lang="ru-RU" dirty="0"/>
              <a:t> </a:t>
            </a:r>
            <a:r>
              <a:rPr lang="ru-RU" dirty="0" smtClean="0"/>
              <a:t>в суды Республики Татарстан заявлений</a:t>
            </a:r>
            <a:r>
              <a:rPr lang="ru-RU" dirty="0"/>
              <a:t> </a:t>
            </a:r>
            <a:r>
              <a:rPr lang="ru-RU" dirty="0" smtClean="0"/>
              <a:t>об </a:t>
            </a:r>
            <a:r>
              <a:rPr lang="ru-RU" dirty="0"/>
              <a:t>оспаривании постановлений, </a:t>
            </a:r>
            <a:r>
              <a:rPr lang="ru-RU" dirty="0" smtClean="0"/>
              <a:t>действий</a:t>
            </a:r>
            <a:r>
              <a:rPr lang="ru-RU" dirty="0"/>
              <a:t> </a:t>
            </a:r>
            <a:r>
              <a:rPr lang="ru-RU" dirty="0" smtClean="0"/>
              <a:t>или </a:t>
            </a:r>
            <a:r>
              <a:rPr lang="ru-RU" dirty="0"/>
              <a:t>бездействия должностных лиц </a:t>
            </a:r>
            <a:r>
              <a:rPr lang="ru-RU" dirty="0" smtClean="0"/>
              <a:t>УФССП по Республике Татарстан </a:t>
            </a:r>
            <a:r>
              <a:rPr lang="ru-RU" dirty="0" smtClean="0">
                <a:solidFill>
                  <a:srgbClr val="C00000"/>
                </a:solidFill>
              </a:rPr>
              <a:t>снизилось</a:t>
            </a:r>
            <a:endParaRPr lang="ru-RU" dirty="0"/>
          </a:p>
          <a:p>
            <a:pPr marL="0" indent="0" algn="ctr">
              <a:buNone/>
            </a:pPr>
            <a:endParaRPr lang="ru-RU" b="1" dirty="0" smtClean="0">
              <a:latin typeface="Pobeda" panose="02000000000000000000" pitchFamily="2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Pobeda" panose="02000000000000000000" pitchFamily="2" charset="0"/>
              </a:rPr>
              <a:t>В </a:t>
            </a:r>
            <a:r>
              <a:rPr lang="ru-RU" b="1" dirty="0">
                <a:latin typeface="Pobeda" panose="02000000000000000000" pitchFamily="2" charset="0"/>
              </a:rPr>
              <a:t>среднем одна жалоба </a:t>
            </a:r>
            <a:r>
              <a:rPr lang="ru-RU" b="1" dirty="0" smtClean="0">
                <a:latin typeface="Pobeda" panose="02000000000000000000" pitchFamily="2" charset="0"/>
              </a:rPr>
              <a:t>приходится на </a:t>
            </a:r>
            <a:r>
              <a:rPr lang="ru-RU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640</a:t>
            </a:r>
            <a:r>
              <a:rPr lang="ru-RU" b="1" dirty="0" smtClean="0">
                <a:latin typeface="Pobeda" panose="02000000000000000000" pitchFamily="2" charset="0"/>
              </a:rPr>
              <a:t> </a:t>
            </a:r>
            <a:r>
              <a:rPr lang="ru-RU" b="1" dirty="0">
                <a:latin typeface="Pobeda" panose="02000000000000000000" pitchFamily="2" charset="0"/>
              </a:rPr>
              <a:t>исполнительных </a:t>
            </a:r>
            <a:r>
              <a:rPr lang="ru-RU" b="1" dirty="0" smtClean="0">
                <a:latin typeface="Pobeda" panose="02000000000000000000" pitchFamily="2" charset="0"/>
              </a:rPr>
              <a:t>производств</a:t>
            </a:r>
            <a:endParaRPr lang="ru-RU" b="1" dirty="0">
              <a:latin typeface="Pobeda" panose="02000000000000000000" pitchFamily="2" charset="0"/>
            </a:endParaRPr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9414E5E9-A076-4ACB-8076-563A22264FFB}"/>
              </a:ext>
            </a:extLst>
          </p:cNvPr>
          <p:cNvSpPr/>
          <p:nvPr/>
        </p:nvSpPr>
        <p:spPr>
          <a:xfrm>
            <a:off x="217642" y="3220889"/>
            <a:ext cx="4505915" cy="507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99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Pobeda" panose="02000000000000000000" pitchFamily="2" charset="0"/>
              </a:rPr>
              <a:t>Предъявлено в суды заявления</a:t>
            </a:r>
            <a:endParaRPr lang="en-US" sz="1200" b="1" dirty="0">
              <a:solidFill>
                <a:schemeClr val="tx1">
                  <a:lumMod val="90000"/>
                  <a:lumOff val="10000"/>
                </a:schemeClr>
              </a:solidFill>
              <a:latin typeface="Pobeda" panose="02000000000000000000" pitchFamily="2" charset="0"/>
            </a:endParaRPr>
          </a:p>
        </p:txBody>
      </p:sp>
      <p:sp>
        <p:nvSpPr>
          <p:cNvPr id="8" name="Rectangle: Rounded Corners 23">
            <a:extLst>
              <a:ext uri="{FF2B5EF4-FFF2-40B4-BE49-F238E27FC236}">
                <a16:creationId xmlns:a16="http://schemas.microsoft.com/office/drawing/2014/main" id="{44E58786-CD41-4BF4-9DCE-CB9D33B1D305}"/>
              </a:ext>
            </a:extLst>
          </p:cNvPr>
          <p:cNvSpPr/>
          <p:nvPr/>
        </p:nvSpPr>
        <p:spPr>
          <a:xfrm>
            <a:off x="831373" y="1670815"/>
            <a:ext cx="2837802" cy="4312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latin typeface="Pobeda" panose="02000000000000000000" pitchFamily="2" charset="0"/>
              </a:rPr>
              <a:t>3374</a:t>
            </a:r>
            <a:endParaRPr lang="en-US" sz="2000" b="1" dirty="0">
              <a:latin typeface="Pobed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6958C-8982-4260-9B5F-2965CD9AA26F}"/>
              </a:ext>
            </a:extLst>
          </p:cNvPr>
          <p:cNvSpPr txBox="1"/>
          <p:nvPr/>
        </p:nvSpPr>
        <p:spPr>
          <a:xfrm>
            <a:off x="831370" y="1270705"/>
            <a:ext cx="1873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obeda" panose="02000000000000000000" pitchFamily="2" charset="0"/>
              </a:rPr>
              <a:t>2020 год</a:t>
            </a:r>
            <a:endParaRPr lang="en-US" sz="2000" b="1" dirty="0">
              <a:latin typeface="Pobeda" panose="02000000000000000000" pitchFamily="2" charset="0"/>
            </a:endParaRPr>
          </a:p>
        </p:txBody>
      </p:sp>
      <p:sp>
        <p:nvSpPr>
          <p:cNvPr id="10" name="Rectangle: Rounded Corners 26">
            <a:extLst>
              <a:ext uri="{FF2B5EF4-FFF2-40B4-BE49-F238E27FC236}">
                <a16:creationId xmlns:a16="http://schemas.microsoft.com/office/drawing/2014/main" id="{710F81BB-E3F7-46F6-BF5F-B348CD9AFB2A}"/>
              </a:ext>
            </a:extLst>
          </p:cNvPr>
          <p:cNvSpPr/>
          <p:nvPr/>
        </p:nvSpPr>
        <p:spPr>
          <a:xfrm>
            <a:off x="831372" y="2572778"/>
            <a:ext cx="3278457" cy="431222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latin typeface="Pobeda" panose="02000000000000000000" pitchFamily="2" charset="0"/>
              </a:rPr>
              <a:t>3888</a:t>
            </a:r>
            <a:endParaRPr lang="en-US" sz="2000" b="1" dirty="0">
              <a:latin typeface="Pobeda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95286D-EBD0-4C49-88F1-560A2EF66D6C}"/>
              </a:ext>
            </a:extLst>
          </p:cNvPr>
          <p:cNvSpPr txBox="1"/>
          <p:nvPr/>
        </p:nvSpPr>
        <p:spPr>
          <a:xfrm>
            <a:off x="831370" y="2137352"/>
            <a:ext cx="1873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obeda" panose="02000000000000000000" pitchFamily="2" charset="0"/>
              </a:rPr>
              <a:t>2019 </a:t>
            </a:r>
            <a:r>
              <a:rPr lang="ru-RU" sz="2000" b="1" dirty="0">
                <a:latin typeface="Pobeda" panose="02000000000000000000" pitchFamily="2" charset="0"/>
              </a:rPr>
              <a:t>год</a:t>
            </a:r>
            <a:endParaRPr lang="en-US" sz="2000" b="1" dirty="0">
              <a:latin typeface="Pobeda" panose="02000000000000000000" pitchFamily="2" charset="0"/>
            </a:endParaRPr>
          </a:p>
        </p:txBody>
      </p:sp>
      <p:sp>
        <p:nvSpPr>
          <p:cNvPr id="12" name="Rectangle: Rounded Corners 23">
            <a:extLst>
              <a:ext uri="{FF2B5EF4-FFF2-40B4-BE49-F238E27FC236}">
                <a16:creationId xmlns:a16="http://schemas.microsoft.com/office/drawing/2014/main" id="{44E58786-CD41-4BF4-9DCE-CB9D33B1D305}"/>
              </a:ext>
            </a:extLst>
          </p:cNvPr>
          <p:cNvSpPr/>
          <p:nvPr/>
        </p:nvSpPr>
        <p:spPr>
          <a:xfrm>
            <a:off x="573725" y="4631833"/>
            <a:ext cx="7072207" cy="4312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latin typeface="Pobeda" panose="02000000000000000000" pitchFamily="2" charset="0"/>
              </a:rPr>
              <a:t>543</a:t>
            </a:r>
            <a:endParaRPr lang="en-US" sz="2000" b="1" dirty="0">
              <a:latin typeface="Pobeda" panose="02000000000000000000" pitchFamily="2" charset="0"/>
            </a:endParaRPr>
          </a:p>
        </p:txBody>
      </p:sp>
      <p:sp>
        <p:nvSpPr>
          <p:cNvPr id="14" name="Rectangle 19">
            <a:extLst>
              <a:ext uri="{FF2B5EF4-FFF2-40B4-BE49-F238E27FC236}">
                <a16:creationId xmlns:a16="http://schemas.microsoft.com/office/drawing/2014/main" id="{9414E5E9-A076-4ACB-8076-563A22264FFB}"/>
              </a:ext>
            </a:extLst>
          </p:cNvPr>
          <p:cNvSpPr/>
          <p:nvPr/>
        </p:nvSpPr>
        <p:spPr>
          <a:xfrm>
            <a:off x="549943" y="5272969"/>
            <a:ext cx="7119769" cy="923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99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Pobeda" panose="02000000000000000000" pitchFamily="2" charset="0"/>
              </a:rPr>
              <a:t>В 2020 году Значительно снизилось количество</a:t>
            </a:r>
          </a:p>
          <a:p>
            <a:pPr algn="ctr"/>
            <a:r>
              <a:rPr lang="ru-RU" sz="2699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Pobeda" panose="02000000000000000000" pitchFamily="2" charset="0"/>
              </a:rPr>
              <a:t> удовлетворенных судами заявлений</a:t>
            </a:r>
            <a:endParaRPr lang="en-US" sz="1200" b="1" dirty="0">
              <a:solidFill>
                <a:schemeClr val="tx1">
                  <a:lumMod val="90000"/>
                  <a:lumOff val="10000"/>
                </a:schemeClr>
              </a:solidFill>
              <a:latin typeface="Pobeda" panose="02000000000000000000" pitchFamily="2" charset="0"/>
            </a:endParaRPr>
          </a:p>
        </p:txBody>
      </p:sp>
      <p:sp>
        <p:nvSpPr>
          <p:cNvPr id="15" name="Rectangle: Rounded Corners 23">
            <a:extLst>
              <a:ext uri="{FF2B5EF4-FFF2-40B4-BE49-F238E27FC236}">
                <a16:creationId xmlns:a16="http://schemas.microsoft.com/office/drawing/2014/main" id="{44E58786-CD41-4BF4-9DCE-CB9D33B1D305}"/>
              </a:ext>
            </a:extLst>
          </p:cNvPr>
          <p:cNvSpPr/>
          <p:nvPr/>
        </p:nvSpPr>
        <p:spPr>
          <a:xfrm>
            <a:off x="573725" y="4631833"/>
            <a:ext cx="3809233" cy="431222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obeda" panose="02000000000000000000" pitchFamily="2" charset="0"/>
              </a:rPr>
              <a:t>281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Pobeda" panose="020000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85626" y="360000"/>
            <a:ext cx="4961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Законность действий должностных лиц </a:t>
            </a:r>
          </a:p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УФССП России ПО РЕСПУБЛИКЕ ТАТАРТАН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76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 animBg="1"/>
      <p:bldP spid="9" grpId="0"/>
      <p:bldP spid="10" grpId="0" animBg="1"/>
      <p:bldP spid="11" grpId="0"/>
      <p:bldP spid="12" grpId="0" animBg="1"/>
      <p:bldP spid="14" grpId="0"/>
      <p:bldP spid="15" grpId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64608" y="2065256"/>
            <a:ext cx="6815752" cy="435133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ru-RU" dirty="0"/>
              <a:t>За 2020 год от Налоговой службы и от Госавтоинспекции </a:t>
            </a:r>
            <a:r>
              <a:rPr lang="ru-RU" dirty="0" smtClean="0"/>
              <a:t>Управлением получен </a:t>
            </a:r>
            <a:r>
              <a:rPr lang="ru-RU" dirty="0"/>
              <a:t>почти </a:t>
            </a:r>
            <a:r>
              <a:rPr lang="ru-RU" dirty="0">
                <a:solidFill>
                  <a:srgbClr val="C00000"/>
                </a:solidFill>
              </a:rPr>
              <a:t>миллион</a:t>
            </a:r>
            <a:r>
              <a:rPr lang="ru-RU" dirty="0"/>
              <a:t> электронных исполнительных документов. 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smtClean="0"/>
              <a:t>Доля электронных постановлений, вынесенных судебными приставами, увеличилась с </a:t>
            </a:r>
            <a:r>
              <a:rPr lang="ru-RU" dirty="0"/>
              <a:t>97,3 % до </a:t>
            </a:r>
            <a:r>
              <a:rPr lang="ru-RU" dirty="0">
                <a:solidFill>
                  <a:srgbClr val="C00000"/>
                </a:solidFill>
              </a:rPr>
              <a:t>99 %</a:t>
            </a:r>
            <a:r>
              <a:rPr lang="ru-RU" dirty="0"/>
              <a:t> </a:t>
            </a:r>
          </a:p>
          <a:p>
            <a:pPr marL="0" indent="0" algn="ctr">
              <a:lnSpc>
                <a:spcPct val="110000"/>
              </a:lnSpc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26" y="2171331"/>
            <a:ext cx="3939482" cy="2515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6595353" y="360000"/>
            <a:ext cx="5334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МОДЕРНИЗАЦИЯ СИСТЕМЫ ПРИНУДИТЕЛЬНОГО ИСПОЛНЕНИЯ ЗА СЧЕТ</a:t>
            </a:r>
          </a:p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РАЗВИТИЯ ИНФОРМАЦИОННЫХ ТЕХНОЛОГИЙ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78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43782" y="5221224"/>
            <a:ext cx="9116028" cy="13994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Pobeda" panose="02000000000000000000" pitchFamily="2" charset="0"/>
              </a:rPr>
              <a:t>Уровень удовлетворенности  граждан  качеством</a:t>
            </a:r>
            <a:r>
              <a:rPr lang="ru-RU" b="1" dirty="0" smtClean="0">
                <a:latin typeface="Pobeda" panose="02000000000000000000" pitchFamily="2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latin typeface="Pobeda" panose="02000000000000000000" pitchFamily="2" charset="0"/>
              </a:rPr>
              <a:t>предоставления госуслуг  </a:t>
            </a:r>
            <a:r>
              <a:rPr lang="ru-RU" dirty="0">
                <a:latin typeface="Pobeda" panose="02000000000000000000" pitchFamily="2" charset="0"/>
              </a:rPr>
              <a:t>- </a:t>
            </a:r>
            <a:r>
              <a:rPr lang="ru-RU" dirty="0" smtClean="0">
                <a:latin typeface="Pobeda" panose="02000000000000000000" pitchFamily="2" charset="0"/>
              </a:rPr>
              <a:t> 99 </a:t>
            </a:r>
            <a:r>
              <a:rPr lang="ru-RU" dirty="0">
                <a:latin typeface="Pobeda" panose="02000000000000000000" pitchFamily="2" charset="0"/>
              </a:rPr>
              <a:t>% .</a:t>
            </a:r>
            <a:endParaRPr lang="ru-RU" b="1" dirty="0">
              <a:latin typeface="Pobeda" panose="02000000000000000000" pitchFamily="2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49792" y="2269291"/>
            <a:ext cx="650400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Гражданам предоставлено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12,5 тыс. </a:t>
            </a:r>
            <a:r>
              <a:rPr lang="ru-RU" dirty="0" smtClean="0"/>
              <a:t>государственных услуг </a:t>
            </a:r>
          </a:p>
          <a:p>
            <a:pPr marL="0" indent="0" algn="ctr">
              <a:buNone/>
            </a:pPr>
            <a:r>
              <a:rPr lang="ru-RU" b="1" dirty="0" smtClean="0">
                <a:latin typeface="Pobeda" panose="02000000000000000000" pitchFamily="2" charset="0"/>
              </a:rPr>
              <a:t>Через </a:t>
            </a:r>
            <a:r>
              <a:rPr lang="ru-RU" b="1" dirty="0">
                <a:latin typeface="Pobeda" panose="02000000000000000000" pitchFamily="2" charset="0"/>
              </a:rPr>
              <a:t>многофункциональные центры предоставлено </a:t>
            </a:r>
            <a:r>
              <a:rPr lang="ru-RU" b="1" dirty="0" smtClean="0">
                <a:latin typeface="Pobeda" panose="02000000000000000000" pitchFamily="2" charset="0"/>
              </a:rPr>
              <a:t>5,5 тыс. государственных услуг</a:t>
            </a:r>
            <a:endParaRPr lang="ru-RU" b="1" dirty="0">
              <a:latin typeface="Pobeda" panose="02000000000000000000" pitchFamily="2" charset="0"/>
            </a:endParaRPr>
          </a:p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49" y="2269291"/>
            <a:ext cx="4217257" cy="291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605081" y="360000"/>
            <a:ext cx="56616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СОВЕРШЕНСТВОВАНИЕ МЕХАНИЗМОВ ВЗАИМОДЕЙСТВИЯ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УПРАВЛЕНИЯ ФЕДЕРАЛЬНОЙ СЛУЖБЫ СУДЕБНЫХ 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ПРИСТАВОВ</a:t>
            </a:r>
          </a:p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 </a:t>
            </a:r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ПО РЕСПУБЛИКИ ТАТАРСТАН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 ГРАЖДАНЫМИ  И ОРГАНИЗАЦИЯМИ</a:t>
            </a:r>
          </a:p>
        </p:txBody>
      </p:sp>
    </p:spTree>
    <p:extLst>
      <p:ext uri="{BB962C8B-B14F-4D97-AF65-F5344CB8AC3E}">
        <p14:creationId xmlns:p14="http://schemas.microsoft.com/office/powerpoint/2010/main" val="354046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474825" y="2506662"/>
            <a:ext cx="5878975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 реестре юридических лиц, </a:t>
            </a:r>
            <a:r>
              <a:rPr lang="ru-RU" b="1" dirty="0" smtClean="0">
                <a:latin typeface="Pobeda" panose="02000000000000000000" pitchFamily="2" charset="0"/>
              </a:rPr>
              <a:t>осуществляющих функцию по возврату просроченной задолженности состоят </a:t>
            </a:r>
            <a:r>
              <a:rPr lang="ru-RU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12</a:t>
            </a:r>
            <a:r>
              <a:rPr lang="ru-RU" b="1" dirty="0" smtClean="0">
                <a:latin typeface="Pobeda" panose="02000000000000000000" pitchFamily="2" charset="0"/>
              </a:rPr>
              <a:t> юридических лиц, из них </a:t>
            </a:r>
            <a:r>
              <a:rPr lang="ru-RU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3</a:t>
            </a:r>
            <a:r>
              <a:rPr lang="ru-RU" b="1" dirty="0" smtClean="0">
                <a:latin typeface="Pobeda" panose="02000000000000000000" pitchFamily="2" charset="0"/>
              </a:rPr>
              <a:t> включены в реестр в 2020 году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352" y="2506662"/>
            <a:ext cx="2944178" cy="27467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605081" y="360000"/>
            <a:ext cx="56616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СОВЕРШЕНСТВОВАНИЕ МЕХАНИЗМОВ ВЗАИМОДЕЙСТВИЯ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УПРАВЛЕНИЯ ФЕДЕРАЛЬНОЙ СЛУЖБЫ СУДЕБНЫХ 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ПРИСТАВОВ</a:t>
            </a:r>
          </a:p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 </a:t>
            </a:r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ПО РЕСПУБЛИКИ ТАТАРСТАН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 ГРАЖДАНЫМИ  И ОРГАНИЗАЦИЯМИ</a:t>
            </a:r>
          </a:p>
        </p:txBody>
      </p:sp>
    </p:spTree>
    <p:extLst>
      <p:ext uri="{BB962C8B-B14F-4D97-AF65-F5344CB8AC3E}">
        <p14:creationId xmlns:p14="http://schemas.microsoft.com/office/powerpoint/2010/main" val="243304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82227" y="2188399"/>
            <a:ext cx="594842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Должностными лицами Управления было принято к рассмотрению </a:t>
            </a:r>
            <a:r>
              <a:rPr lang="ru-RU" dirty="0" smtClean="0">
                <a:solidFill>
                  <a:srgbClr val="C00000"/>
                </a:solidFill>
              </a:rPr>
              <a:t>634</a:t>
            </a:r>
            <a:r>
              <a:rPr lang="ru-RU" dirty="0" smtClean="0"/>
              <a:t> обращения граждан, которые касались деятельностью </a:t>
            </a:r>
            <a:r>
              <a:rPr lang="ru-RU" dirty="0" err="1" smtClean="0"/>
              <a:t>микрофинансовых</a:t>
            </a:r>
            <a:r>
              <a:rPr lang="ru-RU" dirty="0" smtClean="0"/>
              <a:t> организации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51" y="2188399"/>
            <a:ext cx="3946989" cy="2544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595353" y="360000"/>
            <a:ext cx="56713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СОВЕРШЕНСТВОВАНИЕ МЕХАНИЗМОВ ВЗАИМОДЕЙСТВИЯ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УПРАВЛЕНИЯ ФЕДЕРАЛЬНОЙ СЛУЖБЫ СУДЕБНЫХ 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ПРИСТАВОВ</a:t>
            </a:r>
          </a:p>
          <a:p>
            <a:pPr algn="ctr"/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 </a:t>
            </a:r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ПО РЕСПУБЛИКИ ТАТАРСТАН</a:t>
            </a:r>
          </a:p>
          <a:p>
            <a:pPr algn="ctr"/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С ГРАЖДАНЫМИ  И ОРГАНИЗАЦИЯМИ</a:t>
            </a:r>
          </a:p>
        </p:txBody>
      </p:sp>
    </p:spTree>
    <p:extLst>
      <p:ext uri="{BB962C8B-B14F-4D97-AF65-F5344CB8AC3E}">
        <p14:creationId xmlns:p14="http://schemas.microsoft.com/office/powerpoint/2010/main" val="33235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171131" y="1561465"/>
            <a:ext cx="694866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2477 материалов </a:t>
            </a:r>
            <a:r>
              <a:rPr lang="ru-RU" dirty="0"/>
              <a:t>о деятельности Управления Федеральной службы судебных приставов по Республике Татарстан опубликовано в средствах массовой информации. </a:t>
            </a:r>
          </a:p>
          <a:p>
            <a:pPr marL="0" indent="0" algn="ctr">
              <a:buNone/>
            </a:pPr>
            <a:r>
              <a:rPr lang="ru-RU" dirty="0" smtClean="0"/>
              <a:t>Порядка </a:t>
            </a:r>
            <a:r>
              <a:rPr lang="ru-RU" dirty="0" smtClean="0">
                <a:solidFill>
                  <a:srgbClr val="FF0000"/>
                </a:solidFill>
              </a:rPr>
              <a:t>500</a:t>
            </a:r>
            <a:r>
              <a:rPr lang="ru-RU" dirty="0" smtClean="0"/>
              <a:t> информационных сообщений о работе Управления опубликовано на нашем официальном интернет-сайте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273" y="1825625"/>
            <a:ext cx="3013599" cy="30135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434" y="4839224"/>
            <a:ext cx="1409700" cy="1409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20000" y="360000"/>
            <a:ext cx="2699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ФОРМИРОВАНИЕ ПОЛОЖИТЕЛЬНОГО ИМИДЖА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0895" y="5048595"/>
            <a:ext cx="759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chemeClr val="accent1">
                    <a:lumMod val="50000"/>
                  </a:schemeClr>
                </a:solidFill>
                <a:latin typeface="Pobeda" panose="02000000000000000000" pitchFamily="2" charset="0"/>
              </a:rPr>
              <a:t>www.r16.fssp.gov.ru</a:t>
            </a:r>
            <a:endParaRPr lang="ru-RU" sz="7200" b="1" dirty="0">
              <a:solidFill>
                <a:schemeClr val="accent1">
                  <a:lumMod val="50000"/>
                </a:schemeClr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54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DE58C327-EFF2-4CB6-A41C-230016F48775}"/>
              </a:ext>
            </a:extLst>
          </p:cNvPr>
          <p:cNvGrpSpPr/>
          <p:nvPr/>
        </p:nvGrpSpPr>
        <p:grpSpPr>
          <a:xfrm>
            <a:off x="7009206" y="3501907"/>
            <a:ext cx="3546373" cy="692887"/>
            <a:chOff x="14192251" y="5400548"/>
            <a:chExt cx="6677942" cy="138595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D294A9D-CBE7-433E-BCFF-2AEA58008AD3}"/>
                </a:ext>
              </a:extLst>
            </p:cNvPr>
            <p:cNvSpPr/>
            <p:nvPr/>
          </p:nvSpPr>
          <p:spPr>
            <a:xfrm flipH="1">
              <a:off x="14192251" y="5539776"/>
              <a:ext cx="5565379" cy="1065211"/>
            </a:xfrm>
            <a:prstGeom prst="rect">
              <a:avLst/>
            </a:pr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900" b="1">
                <a:latin typeface="Pobeda" panose="02000000000000000000" pitchFamily="2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15F3F9B-3AC3-4A7D-9EB9-69693EBAEBBB}"/>
                </a:ext>
              </a:extLst>
            </p:cNvPr>
            <p:cNvSpPr/>
            <p:nvPr/>
          </p:nvSpPr>
          <p:spPr>
            <a:xfrm flipH="1">
              <a:off x="19484238" y="5400548"/>
              <a:ext cx="1385955" cy="1385955"/>
            </a:xfrm>
            <a:prstGeom prst="ellipse">
              <a:avLst/>
            </a:prstGeom>
            <a:solidFill>
              <a:schemeClr val="bg1"/>
            </a:solidFill>
            <a:ln w="73025">
              <a:solidFill>
                <a:schemeClr val="bg2"/>
              </a:solidFill>
            </a:ln>
            <a:effectLst>
              <a:outerShdw blurRad="330200" dist="152400" dir="1080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99" b="1" dirty="0" smtClean="0">
                  <a:solidFill>
                    <a:schemeClr val="tx1"/>
                  </a:solidFill>
                  <a:latin typeface="Pobeda" panose="02000000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  <a:endParaRPr lang="en-US" sz="3299" b="1" dirty="0">
                <a:solidFill>
                  <a:schemeClr val="tx1"/>
                </a:solidFill>
                <a:latin typeface="Pobeda" panose="02000000000000000000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B657E8F-999C-41C5-B78F-876A75B949C6}"/>
                </a:ext>
              </a:extLst>
            </p:cNvPr>
            <p:cNvSpPr txBox="1"/>
            <p:nvPr/>
          </p:nvSpPr>
          <p:spPr>
            <a:xfrm>
              <a:off x="15619013" y="5579873"/>
              <a:ext cx="3448789" cy="116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>
                  <a:latin typeface="Pobeda" panose="02000000000000000000" pitchFamily="2" charset="0"/>
                </a:rPr>
                <a:t>«Узнай о своих долгах»</a:t>
              </a:r>
              <a:endParaRPr lang="en-US" sz="1600" b="1" dirty="0">
                <a:latin typeface="Pobeda" panose="02000000000000000000" pitchFamily="2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1B1259F-0636-4760-8E70-7BBD3EBA3963}"/>
              </a:ext>
            </a:extLst>
          </p:cNvPr>
          <p:cNvGrpSpPr/>
          <p:nvPr/>
        </p:nvGrpSpPr>
        <p:grpSpPr>
          <a:xfrm flipH="1">
            <a:off x="6544641" y="2787879"/>
            <a:ext cx="3043262" cy="692887"/>
            <a:chOff x="4542584" y="4963528"/>
            <a:chExt cx="6087317" cy="138595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CDDD846-D7AB-49E2-8AAC-1C73E0AF9E86}"/>
                </a:ext>
              </a:extLst>
            </p:cNvPr>
            <p:cNvSpPr/>
            <p:nvPr/>
          </p:nvSpPr>
          <p:spPr>
            <a:xfrm>
              <a:off x="5661025" y="5121502"/>
              <a:ext cx="4968876" cy="1065212"/>
            </a:xfrm>
            <a:prstGeom prst="rect">
              <a:avLst/>
            </a:prstGeom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b="1">
                <a:latin typeface="Pobeda" panose="02000000000000000000" pitchFamily="2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F7F3F31-0D89-4231-ADFD-92EBD3FFD1DF}"/>
                </a:ext>
              </a:extLst>
            </p:cNvPr>
            <p:cNvSpPr/>
            <p:nvPr/>
          </p:nvSpPr>
          <p:spPr>
            <a:xfrm>
              <a:off x="4542584" y="4963528"/>
              <a:ext cx="1385955" cy="1385955"/>
            </a:xfrm>
            <a:prstGeom prst="ellipse">
              <a:avLst/>
            </a:prstGeom>
            <a:solidFill>
              <a:schemeClr val="bg1"/>
            </a:solidFill>
            <a:ln w="73025">
              <a:solidFill>
                <a:schemeClr val="bg2"/>
              </a:solidFill>
            </a:ln>
            <a:effectLst>
              <a:outerShdw blurRad="330200" dist="1524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99" b="1" dirty="0" smtClean="0">
                  <a:solidFill>
                    <a:schemeClr val="tx1"/>
                  </a:solidFill>
                  <a:latin typeface="Pobeda" panose="02000000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en-US" sz="3299" b="1" dirty="0">
                <a:solidFill>
                  <a:schemeClr val="tx1"/>
                </a:solidFill>
                <a:latin typeface="Pobeda" panose="02000000000000000000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3381185-94CB-458A-BFA6-9A65A8AF6264}"/>
                </a:ext>
              </a:extLst>
            </p:cNvPr>
            <p:cNvSpPr txBox="1"/>
            <p:nvPr/>
          </p:nvSpPr>
          <p:spPr>
            <a:xfrm>
              <a:off x="6064542" y="5055826"/>
              <a:ext cx="4244229" cy="1169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latin typeface="Pobeda" panose="02000000000000000000" pitchFamily="2" charset="0"/>
                </a:rPr>
                <a:t>Акция « судебные</a:t>
              </a:r>
            </a:p>
            <a:p>
              <a:pPr algn="r"/>
              <a:r>
                <a:rPr lang="ru-RU" sz="1600" b="1" dirty="0" smtClean="0">
                  <a:latin typeface="Pobeda" panose="02000000000000000000" pitchFamily="2" charset="0"/>
                </a:rPr>
                <a:t> приставы - детям»</a:t>
              </a:r>
              <a:endParaRPr lang="ru-RU" sz="1600" b="1" dirty="0">
                <a:latin typeface="Pobeda" panose="02000000000000000000" pitchFamily="2" charset="0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041D8610-3530-418B-AAAD-E419E9087B92}"/>
              </a:ext>
            </a:extLst>
          </p:cNvPr>
          <p:cNvSpPr txBox="1"/>
          <p:nvPr/>
        </p:nvSpPr>
        <p:spPr>
          <a:xfrm>
            <a:off x="1060705" y="2712191"/>
            <a:ext cx="357297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dirty="0" smtClean="0"/>
              <a:t>В </a:t>
            </a:r>
            <a:r>
              <a:rPr lang="ru-RU" sz="3400" dirty="0"/>
              <a:t>2020 </a:t>
            </a:r>
            <a:r>
              <a:rPr lang="ru-RU" sz="3400" dirty="0" smtClean="0"/>
              <a:t>году было проведено </a:t>
            </a:r>
            <a:r>
              <a:rPr lang="ru-RU" sz="3400" dirty="0">
                <a:solidFill>
                  <a:srgbClr val="C00000"/>
                </a:solidFill>
              </a:rPr>
              <a:t>3</a:t>
            </a:r>
            <a:r>
              <a:rPr lang="ru-RU" sz="3400" dirty="0" smtClean="0"/>
              <a:t> информационные акции</a:t>
            </a:r>
            <a:endParaRPr lang="ru-RU" sz="34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F684020-6131-47CE-BAD3-6282922E85BE}"/>
              </a:ext>
            </a:extLst>
          </p:cNvPr>
          <p:cNvGrpSpPr/>
          <p:nvPr/>
        </p:nvGrpSpPr>
        <p:grpSpPr>
          <a:xfrm>
            <a:off x="5391298" y="3354078"/>
            <a:ext cx="2117029" cy="1072142"/>
            <a:chOff x="3347035" y="2590693"/>
            <a:chExt cx="2050696" cy="1256645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76CEF3D3-7CD5-43C6-9D01-862284F58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483" y="2590693"/>
              <a:ext cx="1216670" cy="523773"/>
            </a:xfrm>
            <a:custGeom>
              <a:avLst/>
              <a:gdLst>
                <a:gd name="T0" fmla="*/ 0 w 1187"/>
                <a:gd name="T1" fmla="*/ 206 h 511"/>
                <a:gd name="T2" fmla="*/ 513 w 1187"/>
                <a:gd name="T3" fmla="*/ 0 h 511"/>
                <a:gd name="T4" fmla="*/ 1187 w 1187"/>
                <a:gd name="T5" fmla="*/ 194 h 511"/>
                <a:gd name="T6" fmla="*/ 662 w 1187"/>
                <a:gd name="T7" fmla="*/ 511 h 511"/>
                <a:gd name="T8" fmla="*/ 0 w 1187"/>
                <a:gd name="T9" fmla="*/ 206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7" h="511">
                  <a:moveTo>
                    <a:pt x="0" y="206"/>
                  </a:moveTo>
                  <a:lnTo>
                    <a:pt x="513" y="0"/>
                  </a:lnTo>
                  <a:lnTo>
                    <a:pt x="1187" y="194"/>
                  </a:lnTo>
                  <a:lnTo>
                    <a:pt x="662" y="511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1000" b="1">
                <a:latin typeface="Pobeda" panose="02000000000000000000" pitchFamily="2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3F70DEDC-C141-4F47-B3F0-034BADC3D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360" y="2789542"/>
              <a:ext cx="958371" cy="1057796"/>
            </a:xfrm>
            <a:custGeom>
              <a:avLst/>
              <a:gdLst>
                <a:gd name="T0" fmla="*/ 532 w 935"/>
                <a:gd name="T1" fmla="*/ 0 h 1032"/>
                <a:gd name="T2" fmla="*/ 0 w 935"/>
                <a:gd name="T3" fmla="*/ 230 h 1032"/>
                <a:gd name="T4" fmla="*/ 38 w 935"/>
                <a:gd name="T5" fmla="*/ 1032 h 1032"/>
                <a:gd name="T6" fmla="*/ 935 w 935"/>
                <a:gd name="T7" fmla="*/ 646 h 1032"/>
                <a:gd name="T8" fmla="*/ 532 w 935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1032">
                  <a:moveTo>
                    <a:pt x="532" y="0"/>
                  </a:moveTo>
                  <a:lnTo>
                    <a:pt x="0" y="230"/>
                  </a:lnTo>
                  <a:lnTo>
                    <a:pt x="38" y="1032"/>
                  </a:lnTo>
                  <a:lnTo>
                    <a:pt x="935" y="646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1000" b="1">
                <a:latin typeface="Pobeda" panose="02000000000000000000" pitchFamily="2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id="{D37E6806-2F6D-471A-8724-B67BD56A4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7035" y="2801842"/>
              <a:ext cx="1138770" cy="1045496"/>
            </a:xfrm>
            <a:custGeom>
              <a:avLst/>
              <a:gdLst>
                <a:gd name="T0" fmla="*/ 1111 w 1111"/>
                <a:gd name="T1" fmla="*/ 1020 h 1020"/>
                <a:gd name="T2" fmla="*/ 1076 w 1111"/>
                <a:gd name="T3" fmla="*/ 215 h 1020"/>
                <a:gd name="T4" fmla="*/ 418 w 1111"/>
                <a:gd name="T5" fmla="*/ 0 h 1020"/>
                <a:gd name="T6" fmla="*/ 0 w 1111"/>
                <a:gd name="T7" fmla="*/ 655 h 1020"/>
                <a:gd name="T8" fmla="*/ 1111 w 1111"/>
                <a:gd name="T9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1" h="1020">
                  <a:moveTo>
                    <a:pt x="1111" y="1020"/>
                  </a:moveTo>
                  <a:lnTo>
                    <a:pt x="1076" y="215"/>
                  </a:lnTo>
                  <a:lnTo>
                    <a:pt x="418" y="0"/>
                  </a:lnTo>
                  <a:lnTo>
                    <a:pt x="0" y="655"/>
                  </a:lnTo>
                  <a:lnTo>
                    <a:pt x="1111" y="102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45714" tIns="22857" rIns="45714" bIns="22857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>
                <a:solidFill>
                  <a:srgbClr val="FFFFFF"/>
                </a:solidFill>
                <a:latin typeface="Pobeda" panose="02000000000000000000" pitchFamily="2" charset="0"/>
                <a:ea typeface="Bebas Neue" charset="0"/>
                <a:cs typeface="Bebas Neue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CA7DC24-B5E3-41E3-9921-965A0E8F9170}"/>
              </a:ext>
            </a:extLst>
          </p:cNvPr>
          <p:cNvGrpSpPr/>
          <p:nvPr/>
        </p:nvGrpSpPr>
        <p:grpSpPr>
          <a:xfrm>
            <a:off x="5929575" y="2712191"/>
            <a:ext cx="1053587" cy="855266"/>
            <a:chOff x="3869782" y="1838346"/>
            <a:chExt cx="1020576" cy="1002446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204976A0-AE1B-41C2-BA37-6527C3A53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4010" y="1838346"/>
              <a:ext cx="506348" cy="1002446"/>
            </a:xfrm>
            <a:custGeom>
              <a:avLst/>
              <a:gdLst>
                <a:gd name="T0" fmla="*/ 0 w 494"/>
                <a:gd name="T1" fmla="*/ 0 h 978"/>
                <a:gd name="T2" fmla="*/ 45 w 494"/>
                <a:gd name="T3" fmla="*/ 978 h 978"/>
                <a:gd name="T4" fmla="*/ 494 w 494"/>
                <a:gd name="T5" fmla="*/ 784 h 978"/>
                <a:gd name="T6" fmla="*/ 0 w 494"/>
                <a:gd name="T7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78">
                  <a:moveTo>
                    <a:pt x="0" y="0"/>
                  </a:moveTo>
                  <a:lnTo>
                    <a:pt x="45" y="978"/>
                  </a:lnTo>
                  <a:lnTo>
                    <a:pt x="494" y="7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800" b="1">
                <a:latin typeface="Pobeda" panose="02000000000000000000" pitchFamily="2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C8E9162A-9B1E-4943-937F-695AB6BED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9782" y="1838346"/>
              <a:ext cx="567848" cy="999371"/>
            </a:xfrm>
            <a:custGeom>
              <a:avLst/>
              <a:gdLst>
                <a:gd name="T0" fmla="*/ 554 w 554"/>
                <a:gd name="T1" fmla="*/ 975 h 975"/>
                <a:gd name="T2" fmla="*/ 0 w 554"/>
                <a:gd name="T3" fmla="*/ 793 h 975"/>
                <a:gd name="T4" fmla="*/ 509 w 554"/>
                <a:gd name="T5" fmla="*/ 0 h 975"/>
                <a:gd name="T6" fmla="*/ 554 w 554"/>
                <a:gd name="T7" fmla="*/ 975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4" h="975">
                  <a:moveTo>
                    <a:pt x="554" y="975"/>
                  </a:moveTo>
                  <a:lnTo>
                    <a:pt x="0" y="793"/>
                  </a:lnTo>
                  <a:lnTo>
                    <a:pt x="509" y="0"/>
                  </a:lnTo>
                  <a:lnTo>
                    <a:pt x="554" y="97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45714" tIns="45714" rIns="0" bIns="91428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800" b="1">
                <a:solidFill>
                  <a:srgbClr val="FFFFFF"/>
                </a:solidFill>
                <a:latin typeface="Pobeda" panose="02000000000000000000" pitchFamily="2" charset="0"/>
                <a:ea typeface="Bebas Neue" charset="0"/>
                <a:cs typeface="Bebas Neue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920000" y="360000"/>
            <a:ext cx="2699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ФОРМИРОВАНИЕ ПОЛОЖИТЕЛЬНОГО ИМИДЖА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55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76" y="2310431"/>
            <a:ext cx="3798567" cy="2021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868162" y="2053818"/>
            <a:ext cx="56967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2,9 </a:t>
            </a:r>
            <a:r>
              <a:rPr lang="ru-RU" sz="2400" dirty="0">
                <a:solidFill>
                  <a:srgbClr val="C00000"/>
                </a:solidFill>
              </a:rPr>
              <a:t>млн.</a:t>
            </a:r>
            <a:r>
              <a:rPr lang="ru-RU" sz="2400" dirty="0"/>
              <a:t> </a:t>
            </a:r>
            <a:endParaRPr lang="ru-RU" sz="2400" dirty="0" smtClean="0"/>
          </a:p>
          <a:p>
            <a:pPr algn="ctr"/>
            <a:r>
              <a:rPr lang="ru-RU" sz="2400" dirty="0" smtClean="0"/>
              <a:t>посещений </a:t>
            </a:r>
            <a:r>
              <a:rPr lang="ru-RU" sz="2400" dirty="0"/>
              <a:t>официального </a:t>
            </a:r>
            <a:r>
              <a:rPr lang="ru-RU" sz="2400" dirty="0" smtClean="0"/>
              <a:t>сайта Управления зарегистрировано в 2020 году</a:t>
            </a:r>
          </a:p>
          <a:p>
            <a:pPr algn="ctr"/>
            <a:endParaRPr lang="ru-RU" sz="2400" dirty="0"/>
          </a:p>
          <a:p>
            <a:pPr algn="ctr"/>
            <a:r>
              <a:rPr lang="ru-RU" sz="2400" dirty="0" smtClean="0"/>
              <a:t>Сервисом «Банк данных исполнительных производств» для проверки своих долгов</a:t>
            </a:r>
          </a:p>
          <a:p>
            <a:pPr algn="ctr"/>
            <a:r>
              <a:rPr lang="ru-RU" sz="2400" dirty="0" smtClean="0"/>
              <a:t>воспользовались почти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800 тыс.</a:t>
            </a:r>
            <a:r>
              <a:rPr lang="ru-RU" sz="2400" dirty="0" smtClean="0"/>
              <a:t> посетителей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920000" y="360000"/>
            <a:ext cx="2699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ФОРМИРОВАНИЕ ПОЛОЖИТЕЛЬНОГО ИМИДЖА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64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423005" cy="484352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Руководитель Управления Федеральной службы судебных приставов по Республике Татарстан – майор внутренней службы </a:t>
            </a:r>
          </a:p>
          <a:p>
            <a:pPr marL="0" indent="0"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Закиров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Анвар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Фаритович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Об итогах работы Федеральной службы судебных </a:t>
            </a:r>
            <a:r>
              <a:rPr lang="ru-RU" dirty="0" smtClean="0"/>
              <a:t>приставов</a:t>
            </a:r>
            <a:endParaRPr lang="ru-RU" dirty="0"/>
          </a:p>
          <a:p>
            <a:pPr marL="0" indent="0" algn="ctr">
              <a:buNone/>
            </a:pPr>
            <a:r>
              <a:rPr lang="ru-RU" dirty="0"/>
              <a:t>за </a:t>
            </a:r>
            <a:r>
              <a:rPr lang="ru-RU" dirty="0" smtClean="0"/>
              <a:t>2020 </a:t>
            </a:r>
            <a:r>
              <a:rPr lang="ru-RU" dirty="0"/>
              <a:t>год и задачах на </a:t>
            </a:r>
            <a:r>
              <a:rPr lang="ru-RU" dirty="0" smtClean="0"/>
              <a:t>2021 </a:t>
            </a:r>
            <a:r>
              <a:rPr lang="ru-RU" dirty="0"/>
              <a:t>год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21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1187260" y="1115568"/>
            <a:ext cx="10515600" cy="40205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0" dirty="0" smtClean="0"/>
              <a:t>Отделение судебных приставов </a:t>
            </a:r>
            <a:r>
              <a:rPr lang="ru-RU" b="0" dirty="0"/>
              <a:t>№ </a:t>
            </a:r>
            <a:r>
              <a:rPr lang="ru-RU" b="0" dirty="0" smtClean="0"/>
              <a:t>1 по Советскому району </a:t>
            </a:r>
            <a:r>
              <a:rPr lang="ru-RU" b="0" dirty="0" err="1" smtClean="0"/>
              <a:t>г.Казани</a:t>
            </a:r>
            <a:endParaRPr lang="ru-RU" b="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00" y="1872000"/>
            <a:ext cx="2898221" cy="1932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00" y="4212000"/>
            <a:ext cx="2952427" cy="1967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308578" y="1470862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308578" y="383040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000" y="4212000"/>
            <a:ext cx="2951859" cy="1967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000" y="1872000"/>
            <a:ext cx="2890211" cy="1926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7716388" y="1479567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после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716388" y="3813495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после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 flipH="1">
            <a:off x="7920000" y="360000"/>
            <a:ext cx="420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м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атериально-техническое  обеспечение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66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/>
      <p:bldP spid="11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8000" y="1007266"/>
            <a:ext cx="10738802" cy="583519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/>
              <a:t>Отделение судебных приставов по Нижнекамскому району г. Нижнекамск</a:t>
            </a:r>
            <a:endParaRPr lang="ru-RU" b="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000" y="4068000"/>
            <a:ext cx="3122919" cy="2073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010" y="1896859"/>
            <a:ext cx="2676173" cy="17609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001" y="4212000"/>
            <a:ext cx="2894584" cy="1952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000" y="1872000"/>
            <a:ext cx="3037429" cy="1846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258183" y="151346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58183" y="372142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115811" y="1513465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после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181417" y="3718047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после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 flipH="1">
            <a:off x="7920000" y="360000"/>
            <a:ext cx="420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м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атериально-техническое  обеспечение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5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610" y="1302385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+mn-lt"/>
              </a:rPr>
              <a:t>Благодаря поддержке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Президента Республики Татарстан:</a:t>
            </a: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074671"/>
            <a:ext cx="10515600" cy="3102292"/>
          </a:xfrm>
        </p:spPr>
        <p:txBody>
          <a:bodyPr/>
          <a:lstStyle/>
          <a:p>
            <a:r>
              <a:rPr lang="ru-RU" b="1" dirty="0" smtClean="0">
                <a:latin typeface="Pobeda" panose="02000000000000000000" pitchFamily="2" charset="0"/>
              </a:rPr>
              <a:t>Во всех структурных подразделениях Управления установлены кнопки вызова для маломобильных групп населения</a:t>
            </a:r>
          </a:p>
          <a:p>
            <a:r>
              <a:rPr lang="ru-RU" b="1" dirty="0" smtClean="0">
                <a:latin typeface="Pobeda" panose="02000000000000000000" pitchFamily="2" charset="0"/>
              </a:rPr>
              <a:t>В 20 подразделениях – кнопки тревожной сигнализации</a:t>
            </a:r>
          </a:p>
          <a:p>
            <a:r>
              <a:rPr lang="ru-RU" b="1" dirty="0" smtClean="0">
                <a:latin typeface="Pobeda" panose="02000000000000000000" pitchFamily="2" charset="0"/>
              </a:rPr>
              <a:t>Первые посты обеспечены электрошокерами и металлодетекторами</a:t>
            </a:r>
            <a:endParaRPr lang="ru-RU" b="1" dirty="0">
              <a:latin typeface="Pobeda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7920000" y="360000"/>
            <a:ext cx="420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F6582"/>
                </a:solidFill>
                <a:latin typeface="Pobeda" panose="02000000000000000000" pitchFamily="2" charset="0"/>
              </a:rPr>
              <a:t>м</a:t>
            </a:r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атериально-техническое  обеспечение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22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ounded Rectangle 8"/>
          <p:cNvSpPr/>
          <p:nvPr/>
        </p:nvSpPr>
        <p:spPr>
          <a:xfrm>
            <a:off x="6021084" y="2993120"/>
            <a:ext cx="1739673" cy="2859122"/>
          </a:xfrm>
          <a:prstGeom prst="roundRect">
            <a:avLst>
              <a:gd name="adj" fmla="val 9132"/>
            </a:avLst>
          </a:prstGeom>
          <a:solidFill>
            <a:srgbClr val="4F6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grpSp>
        <p:nvGrpSpPr>
          <p:cNvPr id="13" name="Group 12"/>
          <p:cNvGrpSpPr/>
          <p:nvPr/>
        </p:nvGrpSpPr>
        <p:grpSpPr>
          <a:xfrm>
            <a:off x="4231624" y="3084069"/>
            <a:ext cx="1753267" cy="2806722"/>
            <a:chOff x="5982868" y="2215184"/>
            <a:chExt cx="2544361" cy="3292618"/>
          </a:xfrm>
          <a:solidFill>
            <a:srgbClr val="4F6582"/>
          </a:solidFill>
        </p:grpSpPr>
        <p:sp>
          <p:nvSpPr>
            <p:cNvPr id="8" name="Rounded Rectangle 7"/>
            <p:cNvSpPr/>
            <p:nvPr/>
          </p:nvSpPr>
          <p:spPr>
            <a:xfrm>
              <a:off x="5993284" y="2215184"/>
              <a:ext cx="2533945" cy="3292618"/>
            </a:xfrm>
            <a:prstGeom prst="roundRect">
              <a:avLst>
                <a:gd name="adj" fmla="val 91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5982868" y="2596654"/>
              <a:ext cx="2508439" cy="2798566"/>
              <a:chOff x="3332915" y="2968081"/>
              <a:chExt cx="2508439" cy="2798566"/>
            </a:xfrm>
            <a:grpFill/>
          </p:grpSpPr>
          <p:sp>
            <p:nvSpPr>
              <p:cNvPr id="42" name="Rectangle 41"/>
              <p:cNvSpPr/>
              <p:nvPr/>
            </p:nvSpPr>
            <p:spPr>
              <a:xfrm>
                <a:off x="3332915" y="2968081"/>
                <a:ext cx="2508439" cy="6860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latin typeface="Pobeda" panose="02000000000000000000" pitchFamily="2" charset="0"/>
                  </a:rPr>
                  <a:t>защита </a:t>
                </a:r>
                <a:r>
                  <a:rPr lang="ru-RU" sz="1600" b="1" dirty="0">
                    <a:solidFill>
                      <a:schemeClr val="bg1"/>
                    </a:solidFill>
                    <a:latin typeface="Pobeda" panose="02000000000000000000" pitchFamily="2" charset="0"/>
                  </a:rPr>
                  <a:t>прав </a:t>
                </a:r>
                <a:endParaRPr lang="en-US" sz="1600" b="1" dirty="0" smtClean="0">
                  <a:solidFill>
                    <a:schemeClr val="bg1"/>
                  </a:solidFill>
                  <a:latin typeface="Pobeda" panose="02000000000000000000" pitchFamily="2" charset="0"/>
                </a:endParaRPr>
              </a:p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latin typeface="Pobeda" panose="02000000000000000000" pitchFamily="2" charset="0"/>
                  </a:rPr>
                  <a:t>детей</a:t>
                </a:r>
                <a:endParaRPr lang="ru-RU" sz="1600" b="1" dirty="0">
                  <a:solidFill>
                    <a:schemeClr val="bg1"/>
                  </a:solidFill>
                  <a:latin typeface="Pobeda" panose="02000000000000000000" pitchFamily="2" charset="0"/>
                </a:endParaRPr>
              </a:p>
            </p:txBody>
          </p:sp>
          <p:sp>
            <p:nvSpPr>
              <p:cNvPr id="45" name="Rectangle 44">
                <a:hlinkClick r:id="" action="ppaction://noaction"/>
              </p:cNvPr>
              <p:cNvSpPr/>
              <p:nvPr/>
            </p:nvSpPr>
            <p:spPr>
              <a:xfrm>
                <a:off x="4567476" y="5369483"/>
                <a:ext cx="1203331" cy="397164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endParaRPr 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2456519" y="3166259"/>
            <a:ext cx="1746089" cy="2806724"/>
            <a:chOff x="3347338" y="2614908"/>
            <a:chExt cx="2533945" cy="3292618"/>
          </a:xfrm>
          <a:solidFill>
            <a:srgbClr val="4F6582"/>
          </a:solidFill>
        </p:grpSpPr>
        <p:sp>
          <p:nvSpPr>
            <p:cNvPr id="7" name="Rounded Rectangle 6"/>
            <p:cNvSpPr/>
            <p:nvPr/>
          </p:nvSpPr>
          <p:spPr>
            <a:xfrm>
              <a:off x="3347338" y="2614908"/>
              <a:ext cx="2533945" cy="3292618"/>
            </a:xfrm>
            <a:prstGeom prst="roundRect">
              <a:avLst>
                <a:gd name="adj" fmla="val 91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353822" y="3576434"/>
              <a:ext cx="2492181" cy="39716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1600" b="1" dirty="0">
                <a:solidFill>
                  <a:schemeClr val="bg1"/>
                </a:solidFill>
                <a:latin typeface="Pobeda" panose="02000000000000000000" pitchFamily="2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75163" y="3173510"/>
            <a:ext cx="3514765" cy="2806724"/>
            <a:chOff x="680000" y="2977554"/>
            <a:chExt cx="5100669" cy="3292618"/>
          </a:xfrm>
          <a:solidFill>
            <a:srgbClr val="4F6582"/>
          </a:solidFill>
        </p:grpSpPr>
        <p:sp>
          <p:nvSpPr>
            <p:cNvPr id="6" name="Rounded Rectangle 5"/>
            <p:cNvSpPr/>
            <p:nvPr/>
          </p:nvSpPr>
          <p:spPr>
            <a:xfrm>
              <a:off x="680000" y="2977554"/>
              <a:ext cx="2533945" cy="3292618"/>
            </a:xfrm>
            <a:prstGeom prst="roundRect">
              <a:avLst>
                <a:gd name="adj" fmla="val 91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253207" y="3277274"/>
              <a:ext cx="2527462" cy="155255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>
                  <a:solidFill>
                    <a:schemeClr val="bg1"/>
                  </a:solidFill>
                  <a:latin typeface="Pobeda" panose="02000000000000000000" pitchFamily="2" charset="0"/>
                </a:rPr>
                <a:t>обеспечение эффективного принудительного исполнения в полном объеме </a:t>
              </a:r>
            </a:p>
          </p:txBody>
        </p:sp>
        <p:sp>
          <p:nvSpPr>
            <p:cNvPr id="33" name="Rectangle 32">
              <a:hlinkClick r:id="" action="ppaction://noaction"/>
            </p:cNvPr>
            <p:cNvSpPr/>
            <p:nvPr/>
          </p:nvSpPr>
          <p:spPr>
            <a:xfrm>
              <a:off x="1876266" y="5722859"/>
              <a:ext cx="1203332" cy="39716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70170" y="2903202"/>
            <a:ext cx="1721812" cy="372818"/>
            <a:chOff x="680000" y="2743311"/>
            <a:chExt cx="2975390" cy="833327"/>
          </a:xfrm>
        </p:grpSpPr>
        <p:sp>
          <p:nvSpPr>
            <p:cNvPr id="11" name="Rounded Rectangle 10"/>
            <p:cNvSpPr/>
            <p:nvPr/>
          </p:nvSpPr>
          <p:spPr>
            <a:xfrm>
              <a:off x="680000" y="2743311"/>
              <a:ext cx="2975390" cy="831096"/>
            </a:xfrm>
            <a:prstGeom prst="roundRect">
              <a:avLst>
                <a:gd name="adj" fmla="val 9132"/>
              </a:avLst>
            </a:prstGeom>
            <a:gradFill flip="none" rotWithShape="1">
              <a:gsLst>
                <a:gs pos="46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ru-RU" sz="1600" b="1" dirty="0" smtClean="0">
                  <a:latin typeface="Pobeda" panose="02000000000000000000" pitchFamily="2" charset="0"/>
                </a:rPr>
                <a:t>Задача №1</a:t>
              </a:r>
              <a:endParaRPr lang="en-US" sz="1600" b="1" dirty="0">
                <a:latin typeface="Pobeda" panose="02000000000000000000" pitchFamily="2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715224" y="2833767"/>
              <a:ext cx="348997" cy="74287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457109">
                <a:defRPr/>
              </a:pPr>
              <a:endParaRPr lang="en-US" sz="1600" dirty="0">
                <a:solidFill>
                  <a:srgbClr val="FFFFFF"/>
                </a:solidFill>
                <a:latin typeface="Designball-Charts-01" pitchFamily="2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" name="Title 1"/>
          <p:cNvSpPr txBox="1">
            <a:spLocks/>
          </p:cNvSpPr>
          <p:nvPr/>
        </p:nvSpPr>
        <p:spPr>
          <a:xfrm>
            <a:off x="1847923" y="1082208"/>
            <a:ext cx="8751504" cy="817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199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Задачи</a:t>
            </a:r>
            <a:endParaRPr lang="en-US" sz="3199" dirty="0" smtClean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  <a:p>
            <a:pPr algn="ctr"/>
            <a:r>
              <a:rPr lang="ru-RU" sz="3199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Управления Федеральной службы судебных приставов по Республике Татарстан на 2021 год </a:t>
            </a:r>
            <a:endParaRPr lang="en-US" sz="3199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306200" y="2852278"/>
            <a:ext cx="1907712" cy="371821"/>
            <a:chOff x="3350579" y="2316463"/>
            <a:chExt cx="2975390" cy="831097"/>
          </a:xfrm>
        </p:grpSpPr>
        <p:sp>
          <p:nvSpPr>
            <p:cNvPr id="14" name="Rounded Rectangle 13"/>
            <p:cNvSpPr/>
            <p:nvPr/>
          </p:nvSpPr>
          <p:spPr>
            <a:xfrm>
              <a:off x="3350579" y="2316463"/>
              <a:ext cx="2975390" cy="831097"/>
            </a:xfrm>
            <a:prstGeom prst="roundRect">
              <a:avLst>
                <a:gd name="adj" fmla="val 9132"/>
              </a:avLst>
            </a:prstGeom>
            <a:gradFill>
              <a:gsLst>
                <a:gs pos="46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ru-RU" sz="1600" b="1" dirty="0">
                  <a:latin typeface="Pobeda" panose="02000000000000000000" pitchFamily="2" charset="0"/>
                </a:rPr>
                <a:t>Задача </a:t>
              </a:r>
              <a:r>
                <a:rPr lang="ru-RU" sz="1600" b="1" dirty="0" smtClean="0">
                  <a:latin typeface="Pobeda" panose="02000000000000000000" pitchFamily="2" charset="0"/>
                </a:rPr>
                <a:t>№ 2</a:t>
              </a:r>
              <a:endParaRPr lang="en-US" sz="1600" b="1" dirty="0">
                <a:latin typeface="Pobeda" panose="02000000000000000000" pitchFamily="2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123910" y="2380686"/>
              <a:ext cx="314988" cy="74287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457109">
                <a:defRPr/>
              </a:pPr>
              <a:endParaRPr lang="en-US" sz="1600" dirty="0">
                <a:solidFill>
                  <a:srgbClr val="FFFFFF"/>
                </a:solidFill>
                <a:latin typeface="Designball-Charts-01" pitchFamily="2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Rounded Rectangle 14"/>
          <p:cNvSpPr/>
          <p:nvPr/>
        </p:nvSpPr>
        <p:spPr>
          <a:xfrm>
            <a:off x="4045579" y="2768970"/>
            <a:ext cx="2016188" cy="368220"/>
          </a:xfrm>
          <a:prstGeom prst="roundRect">
            <a:avLst>
              <a:gd name="adj" fmla="val 913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sz="1600" b="1" dirty="0">
                <a:solidFill>
                  <a:schemeClr val="tx1"/>
                </a:solidFill>
                <a:latin typeface="Pobeda" panose="02000000000000000000" pitchFamily="2" charset="0"/>
              </a:rPr>
              <a:t>Задача </a:t>
            </a:r>
            <a:r>
              <a:rPr lang="ru-RU" sz="1600" b="1" dirty="0" smtClean="0">
                <a:solidFill>
                  <a:schemeClr val="tx1"/>
                </a:solidFill>
                <a:latin typeface="Pobeda" panose="02000000000000000000" pitchFamily="2" charset="0"/>
              </a:rPr>
              <a:t>№ 3</a:t>
            </a:r>
            <a:endParaRPr lang="en-US" sz="1600" b="1" dirty="0">
              <a:solidFill>
                <a:schemeClr val="tx1"/>
              </a:solidFill>
              <a:latin typeface="Pobeda" panose="02000000000000000000" pitchFamily="2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0209074" y="2460971"/>
            <a:ext cx="126677" cy="3323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457109">
              <a:defRPr/>
            </a:pPr>
            <a:endParaRPr lang="en-US" sz="1600" dirty="0">
              <a:solidFill>
                <a:srgbClr val="FFFFFF"/>
              </a:solidFill>
              <a:latin typeface="Designball-Charts-01" pitchFamily="2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6978" y="3452824"/>
            <a:ext cx="17051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Pobeda" panose="02000000000000000000" pitchFamily="2" charset="0"/>
              </a:rPr>
              <a:t>Обеспечение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Pobeda" panose="02000000000000000000" pitchFamily="2" charset="0"/>
              </a:rPr>
              <a:t>надлежащего </a:t>
            </a:r>
            <a:r>
              <a:rPr lang="ru-RU" sz="1600" b="1" dirty="0" err="1" smtClean="0">
                <a:solidFill>
                  <a:schemeClr val="bg1"/>
                </a:solidFill>
                <a:latin typeface="Pobeda" panose="02000000000000000000" pitchFamily="2" charset="0"/>
              </a:rPr>
              <a:t>уровеня</a:t>
            </a:r>
            <a:r>
              <a:rPr lang="ru-RU" sz="1600" b="1" dirty="0" smtClean="0">
                <a:solidFill>
                  <a:schemeClr val="bg1"/>
                </a:solidFill>
                <a:latin typeface="Pobeda" panose="02000000000000000000" pitchFamily="2" charset="0"/>
              </a:rPr>
              <a:t> специальной подготовки судебных приставов и жесткий контроль за их работой</a:t>
            </a:r>
            <a:endParaRPr lang="ru-RU" sz="1600" b="1" dirty="0">
              <a:solidFill>
                <a:schemeClr val="bg1"/>
              </a:solidFill>
              <a:latin typeface="Pobeda" panose="02000000000000000000" pitchFamily="2" charset="0"/>
            </a:endParaRPr>
          </a:p>
        </p:txBody>
      </p:sp>
      <p:grpSp>
        <p:nvGrpSpPr>
          <p:cNvPr id="39" name="Group 16"/>
          <p:cNvGrpSpPr/>
          <p:nvPr/>
        </p:nvGrpSpPr>
        <p:grpSpPr>
          <a:xfrm>
            <a:off x="7733492" y="2825395"/>
            <a:ext cx="2044990" cy="2859121"/>
            <a:chOff x="7783477" y="2167000"/>
            <a:chExt cx="2461302" cy="3292618"/>
          </a:xfrm>
          <a:solidFill>
            <a:srgbClr val="4F6582"/>
          </a:solidFill>
        </p:grpSpPr>
        <p:sp>
          <p:nvSpPr>
            <p:cNvPr id="44" name="Rounded Rectangle 8"/>
            <p:cNvSpPr/>
            <p:nvPr/>
          </p:nvSpPr>
          <p:spPr>
            <a:xfrm>
              <a:off x="7846085" y="2167000"/>
              <a:ext cx="2336087" cy="3292618"/>
            </a:xfrm>
            <a:prstGeom prst="roundRect">
              <a:avLst>
                <a:gd name="adj" fmla="val 91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50" name="Rectangle 46"/>
            <p:cNvSpPr/>
            <p:nvPr/>
          </p:nvSpPr>
          <p:spPr>
            <a:xfrm>
              <a:off x="7783477" y="2685765"/>
              <a:ext cx="2461302" cy="15240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Pobeda" panose="02000000000000000000" pitchFamily="2" charset="0"/>
                </a:rPr>
                <a:t>Принятие мер для обеспечения законности и восстановления нарушения прав заявителей</a:t>
              </a:r>
              <a:endParaRPr lang="ru-RU" sz="1600" b="1" dirty="0">
                <a:solidFill>
                  <a:schemeClr val="bg1"/>
                </a:solidFill>
                <a:latin typeface="Pobeda" panose="02000000000000000000" pitchFamily="2" charset="0"/>
              </a:endParaRPr>
            </a:p>
          </p:txBody>
        </p:sp>
      </p:grpSp>
      <p:sp>
        <p:nvSpPr>
          <p:cNvPr id="59" name="Rectangle 55"/>
          <p:cNvSpPr/>
          <p:nvPr/>
        </p:nvSpPr>
        <p:spPr>
          <a:xfrm>
            <a:off x="11792595" y="2582934"/>
            <a:ext cx="126677" cy="3323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457109">
              <a:defRPr/>
            </a:pPr>
            <a:endParaRPr lang="en-US" sz="1600" dirty="0">
              <a:solidFill>
                <a:srgbClr val="FFFFFF"/>
              </a:solidFill>
              <a:latin typeface="Designball-Charts-01" pitchFamily="2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68" name="Group 16"/>
          <p:cNvGrpSpPr/>
          <p:nvPr/>
        </p:nvGrpSpPr>
        <p:grpSpPr>
          <a:xfrm>
            <a:off x="5923775" y="2687357"/>
            <a:ext cx="5600797" cy="2806724"/>
            <a:chOff x="2859233" y="1889614"/>
            <a:chExt cx="8127944" cy="3292618"/>
          </a:xfrm>
          <a:solidFill>
            <a:srgbClr val="4F6582"/>
          </a:solidFill>
        </p:grpSpPr>
        <p:sp>
          <p:nvSpPr>
            <p:cNvPr id="69" name="Rounded Rectangle 8"/>
            <p:cNvSpPr/>
            <p:nvPr/>
          </p:nvSpPr>
          <p:spPr>
            <a:xfrm>
              <a:off x="8453232" y="1889614"/>
              <a:ext cx="2533945" cy="3292618"/>
            </a:xfrm>
            <a:prstGeom prst="roundRect">
              <a:avLst>
                <a:gd name="adj" fmla="val 91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Pobeda" panose="02000000000000000000" pitchFamily="2" charset="0"/>
                </a:rPr>
                <a:t>Совершенствование контрольно-надзорной деятельности в сфере возврата просроченной задолженности</a:t>
              </a:r>
              <a:endParaRPr lang="en-US" sz="1600" b="1" dirty="0">
                <a:latin typeface="Pobeda" panose="02000000000000000000" pitchFamily="2" charset="0"/>
              </a:endParaRPr>
            </a:p>
          </p:txBody>
        </p:sp>
        <p:sp>
          <p:nvSpPr>
            <p:cNvPr id="71" name="Rectangle 46"/>
            <p:cNvSpPr/>
            <p:nvPr/>
          </p:nvSpPr>
          <p:spPr>
            <a:xfrm>
              <a:off x="2859233" y="2584175"/>
              <a:ext cx="2807065" cy="1552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Pobeda" panose="02000000000000000000" pitchFamily="2" charset="0"/>
                </a:rPr>
                <a:t>Максимальное Использование в работе административных и уголовно-правовых полномочий</a:t>
              </a:r>
              <a:endParaRPr lang="ru-RU" sz="1600" b="1" dirty="0">
                <a:solidFill>
                  <a:schemeClr val="bg1"/>
                </a:solidFill>
                <a:latin typeface="Pobeda" panose="02000000000000000000" pitchFamily="2" charset="0"/>
              </a:endParaRPr>
            </a:p>
          </p:txBody>
        </p:sp>
      </p:grpSp>
      <p:sp>
        <p:nvSpPr>
          <p:cNvPr id="53" name="Rounded Rectangle 15"/>
          <p:cNvSpPr/>
          <p:nvPr/>
        </p:nvSpPr>
        <p:spPr>
          <a:xfrm>
            <a:off x="5849942" y="2626531"/>
            <a:ext cx="1883549" cy="371821"/>
          </a:xfrm>
          <a:prstGeom prst="roundRect">
            <a:avLst>
              <a:gd name="adj" fmla="val 913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sz="1600" b="1" dirty="0" smtClean="0">
                <a:latin typeface="Pobeda" panose="02000000000000000000" pitchFamily="2" charset="0"/>
              </a:rPr>
              <a:t>Задача № </a:t>
            </a:r>
            <a:r>
              <a:rPr lang="ru-RU" sz="1600" b="1" dirty="0">
                <a:latin typeface="Pobeda" panose="02000000000000000000" pitchFamily="2" charset="0"/>
              </a:rPr>
              <a:t>4</a:t>
            </a:r>
            <a:endParaRPr lang="en-US" sz="1600" b="1" dirty="0">
              <a:latin typeface="Pobeda" panose="02000000000000000000" pitchFamily="2" charset="0"/>
            </a:endParaRPr>
          </a:p>
        </p:txBody>
      </p:sp>
      <p:sp>
        <p:nvSpPr>
          <p:cNvPr id="58" name="Rounded Rectangle 15"/>
          <p:cNvSpPr/>
          <p:nvPr/>
        </p:nvSpPr>
        <p:spPr>
          <a:xfrm>
            <a:off x="7649453" y="2625409"/>
            <a:ext cx="2077012" cy="371821"/>
          </a:xfrm>
          <a:prstGeom prst="roundRect">
            <a:avLst>
              <a:gd name="adj" fmla="val 9132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sz="1600" b="1" dirty="0" smtClean="0">
                <a:latin typeface="Pobeda" panose="02000000000000000000" pitchFamily="2" charset="0"/>
              </a:rPr>
              <a:t>Задача № </a:t>
            </a:r>
            <a:r>
              <a:rPr lang="en-US" sz="1600" b="1" dirty="0" smtClean="0">
                <a:latin typeface="Pobeda" panose="02000000000000000000" pitchFamily="2" charset="0"/>
              </a:rPr>
              <a:t>5</a:t>
            </a:r>
            <a:endParaRPr lang="en-US" sz="1600" b="1" dirty="0">
              <a:latin typeface="Pobeda" panose="02000000000000000000" pitchFamily="2" charset="0"/>
            </a:endParaRPr>
          </a:p>
        </p:txBody>
      </p:sp>
      <p:sp>
        <p:nvSpPr>
          <p:cNvPr id="74" name="Rounded Rectangle 15"/>
          <p:cNvSpPr/>
          <p:nvPr/>
        </p:nvSpPr>
        <p:spPr>
          <a:xfrm>
            <a:off x="9523946" y="2560815"/>
            <a:ext cx="2000625" cy="371821"/>
          </a:xfrm>
          <a:prstGeom prst="roundRect">
            <a:avLst>
              <a:gd name="adj" fmla="val 913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sz="1600" b="1" dirty="0" smtClean="0">
                <a:latin typeface="Pobeda" panose="02000000000000000000" pitchFamily="2" charset="0"/>
              </a:rPr>
              <a:t>Задача № 6</a:t>
            </a:r>
            <a:endParaRPr lang="en-US" sz="1600" b="1" dirty="0">
              <a:latin typeface="Pobeda" panose="020000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0000" y="360000"/>
            <a:ext cx="2605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	задачи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61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51" grpId="1"/>
          <p:bldP spid="15" grpId="0" animBg="1"/>
          <p:bldP spid="2" grpId="0"/>
          <p:bldP spid="53" grpId="0" animBg="1"/>
          <p:bldP spid="58" grpId="0" animBg="1"/>
          <p:bldP spid="7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51" grpId="1"/>
          <p:bldP spid="15" grpId="0" animBg="1"/>
          <p:bldP spid="2" grpId="0"/>
          <p:bldP spid="53" grpId="0" animBg="1"/>
          <p:bldP spid="58" grpId="0" animBg="1"/>
          <p:bldP spid="74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Доклад закончен, благодарю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06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60187"/>
            <a:ext cx="10515600" cy="2888818"/>
          </a:xfrm>
        </p:spPr>
        <p:txBody>
          <a:bodyPr/>
          <a:lstStyle/>
          <a:p>
            <a:pPr marL="0" indent="0" algn="ctr">
              <a:lnSpc>
                <a:spcPct val="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Заседание коллегии УФССП по Республике Татарстан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«Об итогах работы Управления Федеральной службы судебных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приставов по Республике Татарстан за 2020 го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и задачах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 2021 год»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544" y="3429000"/>
            <a:ext cx="2910911" cy="284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7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9F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930" y="1746452"/>
            <a:ext cx="10770140" cy="3535666"/>
          </a:xfrm>
        </p:spPr>
        <p:txBody>
          <a:bodyPr/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dirty="0" smtClean="0">
                <a:latin typeface="+mn-lt"/>
              </a:rPr>
              <a:t>Первый заместитель Премьер – министра Республики Татарстан</a:t>
            </a:r>
            <a:br>
              <a:rPr lang="ru-RU" dirty="0" smtClean="0">
                <a:latin typeface="+mn-lt"/>
              </a:rPr>
            </a:br>
            <a:r>
              <a:rPr lang="ru-RU" dirty="0" err="1" smtClean="0">
                <a:latin typeface="+mn-lt"/>
              </a:rPr>
              <a:t>Нигматуллин</a:t>
            </a:r>
            <a:r>
              <a:rPr lang="ru-RU" dirty="0" smtClean="0">
                <a:latin typeface="+mn-lt"/>
              </a:rPr>
              <a:t> Рустам </a:t>
            </a:r>
            <a:r>
              <a:rPr lang="ru-RU" dirty="0" err="1" smtClean="0">
                <a:latin typeface="+mn-lt"/>
              </a:rPr>
              <a:t>Камильевич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1223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43" y="1825625"/>
            <a:ext cx="3864429" cy="2898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577113" y="1825625"/>
            <a:ext cx="6019801" cy="228191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1 июля 2020 года </a:t>
            </a:r>
            <a:r>
              <a:rPr lang="ru-RU" dirty="0" smtClean="0"/>
              <a:t>завершилась процедура перехода службы на новый вид государственной службы – службы </a:t>
            </a:r>
            <a:r>
              <a:rPr lang="ru-RU" dirty="0" smtClean="0">
                <a:solidFill>
                  <a:srgbClr val="C00000"/>
                </a:solidFill>
              </a:rPr>
              <a:t>в органах принудительного исполнения Российской Федерации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3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9560" y="1470125"/>
            <a:ext cx="5466080" cy="4567829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1800" dirty="0" smtClean="0"/>
              <a:t>На момент перехода на новый вид службы численность  </a:t>
            </a:r>
            <a:r>
              <a:rPr lang="ru-RU" sz="1800" dirty="0"/>
              <a:t>судебных </a:t>
            </a:r>
            <a:r>
              <a:rPr lang="ru-RU" sz="1800" dirty="0" smtClean="0"/>
              <a:t>приставов </a:t>
            </a:r>
            <a:r>
              <a:rPr lang="ru-RU" sz="1800" dirty="0"/>
              <a:t>по </a:t>
            </a:r>
            <a:r>
              <a:rPr lang="ru-RU" sz="1800" dirty="0" smtClean="0"/>
              <a:t>ОУПДС составляла </a:t>
            </a:r>
            <a:r>
              <a:rPr lang="ru-RU" sz="1800" dirty="0" smtClean="0">
                <a:solidFill>
                  <a:srgbClr val="C00000"/>
                </a:solidFill>
              </a:rPr>
              <a:t>327</a:t>
            </a:r>
            <a:r>
              <a:rPr lang="ru-RU" sz="1800" dirty="0" smtClean="0"/>
              <a:t> человек (</a:t>
            </a:r>
            <a:r>
              <a:rPr lang="ru-RU" sz="1800" dirty="0" smtClean="0">
                <a:solidFill>
                  <a:srgbClr val="C00000"/>
                </a:solidFill>
              </a:rPr>
              <a:t>71,0 %</a:t>
            </a:r>
            <a:r>
              <a:rPr lang="ru-RU" sz="1800" dirty="0" smtClean="0"/>
              <a:t>).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800" dirty="0" smtClean="0">
                <a:solidFill>
                  <a:srgbClr val="C00000"/>
                </a:solidFill>
              </a:rPr>
              <a:t>Фактическая численность </a:t>
            </a:r>
            <a:r>
              <a:rPr lang="ru-RU" sz="1800" dirty="0" smtClean="0"/>
              <a:t>на </a:t>
            </a:r>
            <a:r>
              <a:rPr lang="ru-RU" sz="1800" dirty="0"/>
              <a:t>конец </a:t>
            </a:r>
            <a:r>
              <a:rPr lang="ru-RU" sz="1800" dirty="0" smtClean="0"/>
              <a:t>2020 года составила </a:t>
            </a:r>
            <a:r>
              <a:rPr lang="ru-RU" sz="1800" dirty="0" smtClean="0">
                <a:solidFill>
                  <a:srgbClr val="C00000"/>
                </a:solidFill>
              </a:rPr>
              <a:t>427</a:t>
            </a:r>
            <a:r>
              <a:rPr lang="ru-RU" sz="1800" dirty="0" smtClean="0"/>
              <a:t> сотрудников (</a:t>
            </a:r>
            <a:r>
              <a:rPr lang="ru-RU" sz="1800" dirty="0" smtClean="0">
                <a:solidFill>
                  <a:srgbClr val="C00000"/>
                </a:solidFill>
              </a:rPr>
              <a:t>94 %)</a:t>
            </a:r>
            <a:endParaRPr lang="ru-RU" sz="1800" dirty="0">
              <a:solidFill>
                <a:srgbClr val="C00000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18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Высокий уровень специальной подготовки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судебных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приставов и качество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исполнениями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своих обязанностей </a:t>
            </a:r>
            <a:r>
              <a:rPr lang="ru-RU" sz="1800" dirty="0" smtClean="0"/>
              <a:t>– важнейшие факторы </a:t>
            </a:r>
            <a:r>
              <a:rPr lang="ru-RU" sz="1800" dirty="0"/>
              <a:t>для реализации задач </a:t>
            </a:r>
            <a:r>
              <a:rPr lang="ru-RU" sz="1800" dirty="0" smtClean="0"/>
              <a:t> в </a:t>
            </a:r>
            <a:r>
              <a:rPr lang="ru-RU" sz="1800" dirty="0"/>
              <a:t>сфере деятельности по </a:t>
            </a:r>
            <a:r>
              <a:rPr lang="ru-RU" sz="1800" dirty="0" smtClean="0"/>
              <a:t>ОУПДС</a:t>
            </a:r>
            <a:endParaRPr lang="ru-RU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81" y="1662149"/>
            <a:ext cx="3535680" cy="2651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920000" y="360000"/>
            <a:ext cx="431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установленного порядка деятельности судов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86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71151913-FA3D-4215-A590-73B13972A483}"/>
              </a:ext>
            </a:extLst>
          </p:cNvPr>
          <p:cNvGrpSpPr/>
          <p:nvPr/>
        </p:nvGrpSpPr>
        <p:grpSpPr>
          <a:xfrm>
            <a:off x="-620767" y="2000013"/>
            <a:ext cx="6767995" cy="3192432"/>
            <a:chOff x="2155400" y="3632390"/>
            <a:chExt cx="18483448" cy="95910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6BA5253-6E08-412A-A198-BB826472C0BB}"/>
                </a:ext>
              </a:extLst>
            </p:cNvPr>
            <p:cNvCxnSpPr/>
            <p:nvPr/>
          </p:nvCxnSpPr>
          <p:spPr>
            <a:xfrm>
              <a:off x="12523764" y="3632390"/>
              <a:ext cx="0" cy="7517390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B97F5A0-653C-430F-9159-B3B6450DFDD5}"/>
                </a:ext>
              </a:extLst>
            </p:cNvPr>
            <p:cNvCxnSpPr/>
            <p:nvPr/>
          </p:nvCxnSpPr>
          <p:spPr>
            <a:xfrm>
              <a:off x="15498415" y="3632390"/>
              <a:ext cx="0" cy="7517391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9C7AC1-1A69-42DD-9C68-B1D02355FBA1}"/>
                </a:ext>
              </a:extLst>
            </p:cNvPr>
            <p:cNvCxnSpPr/>
            <p:nvPr/>
          </p:nvCxnSpPr>
          <p:spPr>
            <a:xfrm>
              <a:off x="18803244" y="3632390"/>
              <a:ext cx="0" cy="7517391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F282D0D-F76A-45DE-B055-6B7161CEFE1C}"/>
                </a:ext>
              </a:extLst>
            </p:cNvPr>
            <p:cNvCxnSpPr/>
            <p:nvPr/>
          </p:nvCxnSpPr>
          <p:spPr>
            <a:xfrm>
              <a:off x="9298581" y="3632390"/>
              <a:ext cx="0" cy="7517390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B58E074-0704-41AC-84D1-15606235BCCA}"/>
                </a:ext>
              </a:extLst>
            </p:cNvPr>
            <p:cNvCxnSpPr/>
            <p:nvPr/>
          </p:nvCxnSpPr>
          <p:spPr>
            <a:xfrm>
              <a:off x="5891438" y="3632390"/>
              <a:ext cx="0" cy="7517390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84FD19B-991F-43B2-A7A2-521EC9E6CA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17551" y="10776972"/>
              <a:ext cx="16769955" cy="1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8D717F7-5AEF-4E53-8000-029B487CBF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17551" y="8975886"/>
              <a:ext cx="16769955" cy="1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3EBDF76-C3C5-4E22-8E68-09794AA1D1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68892" y="7176128"/>
              <a:ext cx="16769956" cy="0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455F6D7-D5BC-4C2F-AB2B-E299AE634C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17551" y="5268099"/>
              <a:ext cx="16769955" cy="1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DA84E8C-C9AD-4DAE-BADB-F604FFBAB96A}"/>
                </a:ext>
              </a:extLst>
            </p:cNvPr>
            <p:cNvSpPr txBox="1"/>
            <p:nvPr/>
          </p:nvSpPr>
          <p:spPr>
            <a:xfrm>
              <a:off x="2155400" y="6801995"/>
              <a:ext cx="458510" cy="111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94C5F73-8D01-47A5-8E8B-89A454D768AC}"/>
                </a:ext>
              </a:extLst>
            </p:cNvPr>
            <p:cNvSpPr txBox="1"/>
            <p:nvPr/>
          </p:nvSpPr>
          <p:spPr>
            <a:xfrm>
              <a:off x="4606149" y="11607418"/>
              <a:ext cx="1955564" cy="1024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/>
                <a:t>КГВС</a:t>
              </a:r>
              <a:endParaRPr lang="en-US" sz="1600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AF2401C-73C5-44CB-92A2-0715D344C8FC}"/>
                </a:ext>
              </a:extLst>
            </p:cNvPr>
            <p:cNvSpPr txBox="1"/>
            <p:nvPr/>
          </p:nvSpPr>
          <p:spPr>
            <a:xfrm>
              <a:off x="7930113" y="11607418"/>
              <a:ext cx="1955564" cy="1024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/>
                <a:t>ВС РТ</a:t>
              </a:r>
              <a:endParaRPr lang="en-US" sz="1600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A9063A1-52BA-44EE-ABCD-87769A5FAEAD}"/>
                </a:ext>
              </a:extLst>
            </p:cNvPr>
            <p:cNvSpPr txBox="1"/>
            <p:nvPr/>
          </p:nvSpPr>
          <p:spPr>
            <a:xfrm>
              <a:off x="11399534" y="11719068"/>
              <a:ext cx="1955563" cy="1024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err="1" smtClean="0"/>
                <a:t>Ар.с</a:t>
              </a:r>
              <a:endParaRPr lang="en-US" sz="16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57D62D7-C4AF-41BF-A9CA-AE8200171CA3}"/>
                </a:ext>
              </a:extLst>
            </p:cNvPr>
            <p:cNvSpPr txBox="1"/>
            <p:nvPr/>
          </p:nvSpPr>
          <p:spPr>
            <a:xfrm>
              <a:off x="14160021" y="11454012"/>
              <a:ext cx="2676786" cy="1769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/>
                <a:t>Р.(Г.) суды</a:t>
              </a:r>
              <a:endParaRPr lang="en-US" sz="1600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4F54399-6D62-4B1A-BC6F-3EEFB010DE64}"/>
                </a:ext>
              </a:extLst>
            </p:cNvPr>
            <p:cNvSpPr txBox="1"/>
            <p:nvPr/>
          </p:nvSpPr>
          <p:spPr>
            <a:xfrm>
              <a:off x="17806327" y="11607418"/>
              <a:ext cx="1955564" cy="1024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/>
                <a:t>СУМС</a:t>
              </a:r>
              <a:endParaRPr lang="en-US" sz="1600" dirty="0"/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40036D8-5047-44AC-88F2-C6B73A03A594}"/>
              </a:ext>
            </a:extLst>
          </p:cNvPr>
          <p:cNvSpPr/>
          <p:nvPr/>
        </p:nvSpPr>
        <p:spPr>
          <a:xfrm>
            <a:off x="5144575" y="1474314"/>
            <a:ext cx="702044" cy="1918309"/>
          </a:xfrm>
          <a:prstGeom prst="roundRect">
            <a:avLst>
              <a:gd name="adj" fmla="val 2912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7CEF072-27E8-470D-B658-F7DFDF77B657}"/>
              </a:ext>
            </a:extLst>
          </p:cNvPr>
          <p:cNvSpPr/>
          <p:nvPr/>
        </p:nvSpPr>
        <p:spPr>
          <a:xfrm>
            <a:off x="3987511" y="706593"/>
            <a:ext cx="702044" cy="2468920"/>
          </a:xfrm>
          <a:prstGeom prst="roundRect">
            <a:avLst>
              <a:gd name="adj" fmla="val 29127"/>
            </a:avLst>
          </a:prstGeom>
          <a:gradFill flip="none" rotWithShape="1"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B4D639-B937-4B34-82D4-9F3D9EA8174A}"/>
              </a:ext>
            </a:extLst>
          </p:cNvPr>
          <p:cNvSpPr/>
          <p:nvPr/>
        </p:nvSpPr>
        <p:spPr>
          <a:xfrm>
            <a:off x="2824745" y="1398703"/>
            <a:ext cx="702044" cy="1266437"/>
          </a:xfrm>
          <a:prstGeom prst="roundRect">
            <a:avLst>
              <a:gd name="adj" fmla="val 2912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BA726B-A901-42BB-92A1-2E006AD290BB}"/>
              </a:ext>
            </a:extLst>
          </p:cNvPr>
          <p:cNvSpPr/>
          <p:nvPr/>
        </p:nvSpPr>
        <p:spPr>
          <a:xfrm>
            <a:off x="1660005" y="1397861"/>
            <a:ext cx="702044" cy="1132547"/>
          </a:xfrm>
          <a:prstGeom prst="roundRect">
            <a:avLst>
              <a:gd name="adj" fmla="val 2912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6C2789-6E2A-4F6A-996A-6E4738369941}"/>
              </a:ext>
            </a:extLst>
          </p:cNvPr>
          <p:cNvSpPr/>
          <p:nvPr/>
        </p:nvSpPr>
        <p:spPr>
          <a:xfrm>
            <a:off x="450127" y="1769119"/>
            <a:ext cx="702044" cy="757508"/>
          </a:xfrm>
          <a:prstGeom prst="roundRect">
            <a:avLst>
              <a:gd name="adj" fmla="val 2912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3F50A26-5D96-42EC-8C5F-373D480F74F1}"/>
              </a:ext>
            </a:extLst>
          </p:cNvPr>
          <p:cNvSpPr txBox="1"/>
          <p:nvPr/>
        </p:nvSpPr>
        <p:spPr>
          <a:xfrm>
            <a:off x="555546" y="2161076"/>
            <a:ext cx="42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</a:rPr>
              <a:t>1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BFAE22F-CBFB-424E-A416-0801FE94F828}"/>
              </a:ext>
            </a:extLst>
          </p:cNvPr>
          <p:cNvSpPr txBox="1"/>
          <p:nvPr/>
        </p:nvSpPr>
        <p:spPr>
          <a:xfrm>
            <a:off x="1779843" y="2176857"/>
            <a:ext cx="42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</a:rPr>
              <a:t>1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CD7179-AD4A-47F7-800E-AA36AC8A4AB3}"/>
              </a:ext>
            </a:extLst>
          </p:cNvPr>
          <p:cNvSpPr txBox="1"/>
          <p:nvPr/>
        </p:nvSpPr>
        <p:spPr>
          <a:xfrm>
            <a:off x="5281960" y="2997521"/>
            <a:ext cx="53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</a:rPr>
              <a:t>63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40F5F63-B267-4062-AD8F-E173FF04D038}"/>
              </a:ext>
            </a:extLst>
          </p:cNvPr>
          <p:cNvSpPr txBox="1"/>
          <p:nvPr/>
        </p:nvSpPr>
        <p:spPr>
          <a:xfrm>
            <a:off x="2934559" y="2161545"/>
            <a:ext cx="515657" cy="37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</a:rPr>
              <a:t>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E0BAB10-4B9C-4F0E-917D-2F8D912B3D26}"/>
              </a:ext>
            </a:extLst>
          </p:cNvPr>
          <p:cNvSpPr txBox="1"/>
          <p:nvPr/>
        </p:nvSpPr>
        <p:spPr>
          <a:xfrm>
            <a:off x="4067195" y="2806514"/>
            <a:ext cx="5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5</a:t>
            </a:r>
            <a:r>
              <a:rPr lang="ru-RU" dirty="0" smtClean="0">
                <a:solidFill>
                  <a:srgbClr val="FFFFFF"/>
                </a:solidFill>
              </a:rPr>
              <a:t>4</a:t>
            </a:r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ACD5D82B-AA67-49BB-B714-E0E828ABDB57}"/>
              </a:ext>
            </a:extLst>
          </p:cNvPr>
          <p:cNvSpPr/>
          <p:nvPr/>
        </p:nvSpPr>
        <p:spPr>
          <a:xfrm>
            <a:off x="-60960" y="447"/>
            <a:ext cx="11179796" cy="19062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845E5B-AB69-4A27-A117-B33F4D238902}"/>
              </a:ext>
            </a:extLst>
          </p:cNvPr>
          <p:cNvSpPr/>
          <p:nvPr/>
        </p:nvSpPr>
        <p:spPr>
          <a:xfrm>
            <a:off x="-12897" y="1906652"/>
            <a:ext cx="6160125" cy="1847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0" name="Объект 25"/>
          <p:cNvSpPr txBox="1">
            <a:spLocks/>
          </p:cNvSpPr>
          <p:nvPr/>
        </p:nvSpPr>
        <p:spPr>
          <a:xfrm>
            <a:off x="6288814" y="1823914"/>
            <a:ext cx="550453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dirty="0" smtClean="0"/>
              <a:t>Под охраной судебных приставов по ОУПДС находились</a:t>
            </a:r>
            <a:r>
              <a:rPr lang="ru-RU" sz="2400" dirty="0" smtClean="0">
                <a:solidFill>
                  <a:srgbClr val="C00000"/>
                </a:solidFill>
              </a:rPr>
              <a:t> все федеральные суды</a:t>
            </a:r>
            <a:r>
              <a:rPr lang="ru-RU" sz="2400" dirty="0" smtClean="0"/>
              <a:t> судебные участки мировых судей и Арбитражные суды – 100%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i="1" dirty="0" smtClean="0">
              <a:latin typeface="+mj-lt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>
                <a:latin typeface="Pobeda" panose="02000000000000000000" pitchFamily="2" charset="0"/>
              </a:rPr>
              <a:t>1 здание Арбитражного суда Поволжского округа охранялось в круглосуточном режиме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b="1" dirty="0">
              <a:latin typeface="Pobeda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388" y="5129020"/>
            <a:ext cx="63257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Pobeda" panose="02000000000000000000" pitchFamily="2" charset="0"/>
              </a:rPr>
              <a:t>Казанский гарнизонный военный суд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Pobeda" panose="02000000000000000000" pitchFamily="2" charset="0"/>
              </a:rPr>
              <a:t>Верховный суд Республики Татарстан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Pobeda" panose="02000000000000000000" pitchFamily="2" charset="0"/>
              </a:rPr>
              <a:t>Арбитражные суды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Pobeda" panose="02000000000000000000" pitchFamily="2" charset="0"/>
              </a:rPr>
              <a:t>Районные (городские) суды Республики Татарстан</a:t>
            </a:r>
            <a:endParaRPr lang="ru-RU" b="1" dirty="0">
              <a:latin typeface="Pobeda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Pobeda" panose="02000000000000000000" pitchFamily="2" charset="0"/>
              </a:rPr>
              <a:t>Судебные участки мировых судей Республики Татарстан</a:t>
            </a:r>
            <a:endParaRPr lang="ru-RU" b="1" dirty="0">
              <a:latin typeface="Pobeda" panose="02000000000000000000" pitchFamily="2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47240" y="5271938"/>
            <a:ext cx="79983" cy="9068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747240" y="5550136"/>
            <a:ext cx="79983" cy="90682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747239" y="5820100"/>
            <a:ext cx="79983" cy="9068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747238" y="6089722"/>
            <a:ext cx="79983" cy="9068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747238" y="6359686"/>
            <a:ext cx="79983" cy="9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7920000" y="359923"/>
            <a:ext cx="431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установленного порядка деятельности судов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0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9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0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3" dur="1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4" dur="1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7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8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1" dur="1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2" dur="1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5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6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9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0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3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4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7" dur="1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8" dur="1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  <p:bldP spid="6" grpId="0" animBg="1"/>
          <p:bldP spid="5" grpId="0" animBg="1"/>
          <p:bldP spid="4" grpId="0" animBg="1"/>
          <p:bldP spid="35" grpId="0"/>
          <p:bldP spid="36" grpId="0"/>
          <p:bldP spid="37" grpId="0"/>
          <p:bldP spid="38" grpId="0"/>
          <p:bldP spid="39" grpId="0"/>
          <p:bldP spid="2" grpId="0" animBg="1"/>
          <p:bldP spid="40" grpId="0"/>
          <p:bldP spid="3" grpId="0"/>
          <p:bldP spid="9" grpId="0" animBg="1"/>
          <p:bldP spid="42" grpId="0" animBg="1"/>
          <p:bldP spid="43" grpId="0" animBg="1"/>
          <p:bldP spid="44" grpId="0" animBg="1"/>
          <p:bldP spid="4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  <p:bldP spid="6" grpId="0" animBg="1"/>
          <p:bldP spid="5" grpId="0" animBg="1"/>
          <p:bldP spid="4" grpId="0" animBg="1"/>
          <p:bldP spid="35" grpId="0"/>
          <p:bldP spid="36" grpId="0"/>
          <p:bldP spid="37" grpId="0"/>
          <p:bldP spid="38" grpId="0"/>
          <p:bldP spid="39" grpId="0"/>
          <p:bldP spid="2" grpId="0" animBg="1"/>
          <p:bldP spid="40" grpId="0"/>
          <p:bldP spid="3" grpId="0"/>
          <p:bldP spid="9" grpId="0" animBg="1"/>
          <p:bldP spid="42" grpId="0" animBg="1"/>
          <p:bldP spid="43" grpId="0" animBg="1"/>
          <p:bldP spid="44" grpId="0" animBg="1"/>
          <p:bldP spid="45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7228" y="2317705"/>
            <a:ext cx="8101263" cy="53999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Pobeda" panose="02000000000000000000" pitchFamily="2" charset="0"/>
              </a:rPr>
              <a:t>судебными приставами по ОУПДС </a:t>
            </a:r>
            <a:r>
              <a:rPr lang="ru-RU" sz="2400" dirty="0" smtClean="0">
                <a:solidFill>
                  <a:srgbClr val="C00000"/>
                </a:solidFill>
              </a:rPr>
              <a:t>выявлено 743 </a:t>
            </a:r>
            <a:r>
              <a:rPr lang="ru-RU" sz="2400" dirty="0" smtClean="0"/>
              <a:t>предмета, </a:t>
            </a:r>
            <a:r>
              <a:rPr lang="ru-RU" sz="2400" dirty="0"/>
              <a:t>запрещенных к проносу 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выполнено 6975 </a:t>
            </a:r>
            <a:r>
              <a:rPr lang="ru-RU" sz="2400" dirty="0"/>
              <a:t>заявок на обеспечение </a:t>
            </a:r>
            <a:r>
              <a:rPr lang="ru-RU" sz="2400" dirty="0" smtClean="0"/>
              <a:t>безопасности </a:t>
            </a:r>
            <a:r>
              <a:rPr lang="ru-RU" sz="2400" dirty="0"/>
              <a:t>судей и иных участников </a:t>
            </a:r>
            <a:r>
              <a:rPr lang="ru-RU" sz="2400" dirty="0" smtClean="0"/>
              <a:t>судебных процессов  </a:t>
            </a:r>
            <a:r>
              <a:rPr lang="ru-RU" sz="2400" b="1" dirty="0" smtClean="0">
                <a:latin typeface="Pobeda" panose="02000000000000000000" pitchFamily="2" charset="0"/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12964 Заявки </a:t>
            </a:r>
            <a:r>
              <a:rPr lang="ru-RU" sz="2400" b="1" dirty="0">
                <a:latin typeface="Pobeda" panose="02000000000000000000" pitchFamily="2" charset="0"/>
              </a:rPr>
              <a:t>на обеспечение </a:t>
            </a:r>
            <a:r>
              <a:rPr lang="ru-RU" sz="2400" b="1" dirty="0" smtClean="0">
                <a:latin typeface="Pobeda" panose="02000000000000000000" pitchFamily="2" charset="0"/>
              </a:rPr>
              <a:t>безопасности</a:t>
            </a:r>
            <a:r>
              <a:rPr lang="ru-RU" sz="2400" b="1" dirty="0">
                <a:latin typeface="Pobeda" panose="02000000000000000000" pitchFamily="2" charset="0"/>
              </a:rPr>
              <a:t> </a:t>
            </a:r>
            <a:r>
              <a:rPr lang="ru-RU" sz="2400" b="1" dirty="0" smtClean="0">
                <a:latin typeface="Pobeda" panose="02000000000000000000" pitchFamily="2" charset="0"/>
              </a:rPr>
              <a:t>судебных </a:t>
            </a:r>
            <a:r>
              <a:rPr lang="ru-RU" sz="2400" b="1" dirty="0">
                <a:latin typeface="Pobeda" panose="02000000000000000000" pitchFamily="2" charset="0"/>
              </a:rPr>
              <a:t>приставов-исполнителей </a:t>
            </a:r>
          </a:p>
          <a:p>
            <a:pPr marL="0" indent="0" algn="ctr">
              <a:buNone/>
            </a:pPr>
            <a:endParaRPr lang="ru-RU" sz="2400" dirty="0">
              <a:latin typeface="Impact" panose="020B0806030902050204" pitchFamily="34" charset="0"/>
            </a:endParaRPr>
          </a:p>
          <a:p>
            <a:pPr marL="0" indent="0" algn="ctr">
              <a:buNone/>
            </a:pPr>
            <a:r>
              <a:rPr lang="ru-RU" sz="2400" dirty="0"/>
              <a:t>в суды </a:t>
            </a:r>
            <a:r>
              <a:rPr lang="ru-RU" sz="2400" dirty="0">
                <a:solidFill>
                  <a:srgbClr val="C00000"/>
                </a:solidFill>
              </a:rPr>
              <a:t>доставлено </a:t>
            </a:r>
            <a:r>
              <a:rPr lang="ru-RU" sz="2400" dirty="0" smtClean="0">
                <a:solidFill>
                  <a:srgbClr val="C00000"/>
                </a:solidFill>
              </a:rPr>
              <a:t>5316 лиц, </a:t>
            </a:r>
            <a:r>
              <a:rPr lang="ru-RU" sz="2400" dirty="0" smtClean="0"/>
              <a:t>подлежавших приводу.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Pobeda" panose="02000000000000000000" pitchFamily="2" charset="0"/>
              </a:rPr>
              <a:t>Результативность </a:t>
            </a:r>
            <a:r>
              <a:rPr lang="ru-RU" sz="2400" b="1" dirty="0">
                <a:latin typeface="Pobeda" panose="02000000000000000000" pitchFamily="2" charset="0"/>
              </a:rPr>
              <a:t>исполнения приводов </a:t>
            </a:r>
            <a:r>
              <a:rPr lang="ru-RU" sz="2400" b="1" dirty="0">
                <a:solidFill>
                  <a:srgbClr val="C00000"/>
                </a:solidFill>
                <a:latin typeface="Pobeda" panose="02000000000000000000" pitchFamily="2" charset="0"/>
              </a:rPr>
              <a:t>по уголовным делам </a:t>
            </a:r>
            <a:r>
              <a:rPr lang="ru-RU" sz="24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– 92.2 % </a:t>
            </a:r>
            <a:r>
              <a:rPr lang="ru-RU" sz="2400" b="1" dirty="0" smtClean="0">
                <a:latin typeface="Pobeda" panose="02000000000000000000" pitchFamily="2" charset="0"/>
              </a:rPr>
              <a:t>по административным –</a:t>
            </a:r>
            <a:r>
              <a:rPr lang="ru-RU" sz="2400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около 98 %</a:t>
            </a:r>
            <a:endParaRPr lang="ru-RU" sz="2400" b="1" dirty="0">
              <a:solidFill>
                <a:srgbClr val="C00000"/>
              </a:solidFill>
              <a:latin typeface="Pobeda" panose="02000000000000000000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87" y="2725783"/>
            <a:ext cx="2872471" cy="235315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920000" y="359923"/>
            <a:ext cx="431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установленного порядка деятельности судов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51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8572" y="2530172"/>
            <a:ext cx="7786045" cy="419548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Судебными приставами задержано </a:t>
            </a:r>
            <a:r>
              <a:rPr lang="ru-RU" dirty="0" smtClean="0">
                <a:solidFill>
                  <a:srgbClr val="C00000"/>
                </a:solidFill>
              </a:rPr>
              <a:t>90</a:t>
            </a:r>
            <a:r>
              <a:rPr lang="ru-RU" dirty="0" smtClean="0"/>
              <a:t> разыскиваемых </a:t>
            </a:r>
            <a:r>
              <a:rPr lang="ru-RU" dirty="0"/>
              <a:t>лиц, </a:t>
            </a:r>
          </a:p>
          <a:p>
            <a:pPr marL="0" indent="0" algn="ctr">
              <a:buNone/>
            </a:pPr>
            <a:r>
              <a:rPr lang="ru-RU" b="1" dirty="0" smtClean="0">
                <a:latin typeface="Pobeda" panose="02000000000000000000" pitchFamily="2" charset="0"/>
              </a:rPr>
              <a:t>скрывшихся </a:t>
            </a:r>
            <a:r>
              <a:rPr lang="ru-RU" b="1" dirty="0">
                <a:latin typeface="Pobeda" panose="02000000000000000000" pitchFamily="2" charset="0"/>
              </a:rPr>
              <a:t>от органов дознания, следствия или суда  </a:t>
            </a:r>
          </a:p>
          <a:p>
            <a:pPr algn="ctr"/>
            <a:endParaRPr lang="ru-RU" b="1" dirty="0" smtClean="0">
              <a:latin typeface="Pobeda" panose="02000000000000000000" pitchFamily="2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Pobeda" panose="02000000000000000000" pitchFamily="2" charset="0"/>
              </a:rPr>
              <a:t>9 </a:t>
            </a:r>
            <a:r>
              <a:rPr lang="ru-RU" b="1" dirty="0">
                <a:solidFill>
                  <a:srgbClr val="C00000"/>
                </a:solidFill>
                <a:latin typeface="Pobeda" panose="02000000000000000000" pitchFamily="2" charset="0"/>
              </a:rPr>
              <a:t>лиц </a:t>
            </a:r>
            <a:r>
              <a:rPr lang="ru-RU" b="1" dirty="0">
                <a:latin typeface="Pobeda" panose="02000000000000000000" pitchFamily="2" charset="0"/>
              </a:rPr>
              <a:t>задержано за совершение </a:t>
            </a:r>
            <a:endParaRPr lang="ru-RU" b="1" dirty="0" smtClean="0">
              <a:latin typeface="Pobeda" panose="02000000000000000000" pitchFamily="2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Pobeda" panose="02000000000000000000" pitchFamily="2" charset="0"/>
              </a:rPr>
              <a:t>тяжких </a:t>
            </a:r>
            <a:r>
              <a:rPr lang="ru-RU" b="1" dirty="0">
                <a:latin typeface="Pobeda" panose="02000000000000000000" pitchFamily="2" charset="0"/>
              </a:rPr>
              <a:t>и особо тяжких преступлений</a:t>
            </a:r>
          </a:p>
          <a:p>
            <a:pPr algn="ctr"/>
            <a:endParaRPr lang="ru-RU" dirty="0">
              <a:latin typeface="Impact" panose="020B080603090205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062" y="2530172"/>
            <a:ext cx="2809875" cy="223837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920000" y="359923"/>
            <a:ext cx="431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установленного порядка деятельности судов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88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264" y="1600076"/>
            <a:ext cx="8253087" cy="56267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00" dirty="0">
                <a:solidFill>
                  <a:srgbClr val="C00000"/>
                </a:solidFill>
              </a:rPr>
              <a:t>Взаимодействие</a:t>
            </a:r>
            <a:r>
              <a:rPr lang="ru-RU" sz="2200" dirty="0"/>
              <a:t> с У</a:t>
            </a:r>
            <a:r>
              <a:rPr lang="ru-RU" sz="2200" dirty="0" smtClean="0"/>
              <a:t>правлением </a:t>
            </a:r>
            <a:r>
              <a:rPr lang="ru-RU" sz="2200" dirty="0"/>
              <a:t>С</a:t>
            </a:r>
            <a:r>
              <a:rPr lang="ru-RU" sz="2200" dirty="0" smtClean="0"/>
              <a:t>удебного департамента в Республике Татарстан и Министерством </a:t>
            </a:r>
            <a:r>
              <a:rPr lang="ru-RU" sz="2200" dirty="0"/>
              <a:t>Ю</a:t>
            </a:r>
            <a:r>
              <a:rPr lang="ru-RU" sz="2200" dirty="0" smtClean="0"/>
              <a:t>стиции Республики Татарстан</a:t>
            </a:r>
            <a:endParaRPr lang="ru-RU" sz="2200" dirty="0"/>
          </a:p>
          <a:p>
            <a:pPr marL="0" indent="0" algn="ctr">
              <a:spcBef>
                <a:spcPts val="600"/>
              </a:spcBef>
              <a:buNone/>
            </a:pPr>
            <a:r>
              <a:rPr lang="ru-RU" sz="2200" b="1" dirty="0">
                <a:latin typeface="Pobeda" panose="02000000000000000000" pitchFamily="2" charset="0"/>
              </a:rPr>
              <a:t>по вопросам технической оснащенности </a:t>
            </a:r>
            <a:r>
              <a:rPr lang="ru-RU" sz="2200" b="1" dirty="0" smtClean="0">
                <a:latin typeface="Pobeda" panose="02000000000000000000" pitchFamily="2" charset="0"/>
              </a:rPr>
              <a:t>федеральных </a:t>
            </a:r>
            <a:r>
              <a:rPr lang="ru-RU" sz="2200" b="1" dirty="0">
                <a:latin typeface="Pobeda" panose="02000000000000000000" pitchFamily="2" charset="0"/>
              </a:rPr>
              <a:t>судов и </a:t>
            </a:r>
            <a:endParaRPr lang="ru-RU" sz="2200" b="1" dirty="0" smtClean="0">
              <a:latin typeface="Pobeda" panose="02000000000000000000" pitchFamily="2" charset="0"/>
            </a:endParaRPr>
          </a:p>
          <a:p>
            <a:pPr marL="0" indent="0" algn="ctr">
              <a:buNone/>
            </a:pPr>
            <a:r>
              <a:rPr lang="ru-RU" sz="2200" b="1" dirty="0" smtClean="0">
                <a:latin typeface="Pobeda" panose="02000000000000000000" pitchFamily="2" charset="0"/>
              </a:rPr>
              <a:t>участков </a:t>
            </a:r>
            <a:r>
              <a:rPr lang="ru-RU" sz="2200" b="1" dirty="0">
                <a:latin typeface="Pobeda" panose="02000000000000000000" pitchFamily="2" charset="0"/>
              </a:rPr>
              <a:t>мировых судей </a:t>
            </a:r>
            <a:endParaRPr lang="ru-RU" sz="2200" b="1" dirty="0" smtClean="0">
              <a:latin typeface="Pobeda" panose="02000000000000000000" pitchFamily="2" charset="0"/>
            </a:endParaRPr>
          </a:p>
          <a:p>
            <a:pPr marL="0" indent="0" algn="ctr">
              <a:lnSpc>
                <a:spcPct val="0"/>
              </a:lnSpc>
              <a:spcBef>
                <a:spcPts val="0"/>
              </a:spcBef>
              <a:buNone/>
            </a:pPr>
            <a:endParaRPr lang="ru-RU" sz="2200" b="1" dirty="0" smtClean="0">
              <a:latin typeface="Pobeda" panose="02000000000000000000" pitchFamily="2" charset="0"/>
            </a:endParaRP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 dirty="0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Оснащенность </a:t>
            </a:r>
            <a:r>
              <a:rPr lang="ru-RU" sz="2200" dirty="0">
                <a:latin typeface="TrixiePro-Heavy" panose="02000503040000020004" pitchFamily="50" charset="0"/>
                <a:cs typeface="Frank Ruhl Hofshi" panose="00000500000000000000" pitchFamily="50" charset="-79"/>
              </a:rPr>
              <a:t>федеральных судов </a:t>
            </a:r>
            <a:r>
              <a:rPr lang="ru-RU" sz="2200" dirty="0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стационарными </a:t>
            </a:r>
            <a:r>
              <a:rPr lang="ru-RU" sz="2200" dirty="0" err="1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металлдетекторами</a:t>
            </a:r>
            <a:r>
              <a:rPr lang="ru-RU" sz="2200" dirty="0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 и </a:t>
            </a:r>
            <a:r>
              <a:rPr lang="ru-RU" sz="2200" dirty="0">
                <a:latin typeface="TrixiePro-Heavy" panose="02000503040000020004" pitchFamily="50" charset="0"/>
                <a:cs typeface="Frank Ruhl Hofshi" panose="00000500000000000000" pitchFamily="50" charset="-79"/>
              </a:rPr>
              <a:t>камерами видеонаблюдения на конец года </a:t>
            </a:r>
            <a:r>
              <a:rPr lang="ru-RU" sz="2200" dirty="0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составила </a:t>
            </a:r>
            <a:r>
              <a:rPr lang="ru-RU" sz="2200" dirty="0" smtClean="0">
                <a:solidFill>
                  <a:srgbClr val="C00000"/>
                </a:solidFill>
                <a:latin typeface="TrixiePro-Heavy" panose="02000503040000020004" pitchFamily="50" charset="0"/>
                <a:cs typeface="Frank Ruhl Hofshi" panose="00000500000000000000" pitchFamily="50" charset="-79"/>
              </a:rPr>
              <a:t>100 %</a:t>
            </a:r>
            <a:r>
              <a:rPr lang="ru-RU" sz="2200" dirty="0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. </a:t>
            </a:r>
            <a:endParaRPr lang="ru-RU" sz="2200" dirty="0">
              <a:latin typeface="TrixiePro-Heavy" panose="02000503040000020004" pitchFamily="50" charset="0"/>
              <a:cs typeface="Frank Ruhl Hofshi" panose="00000500000000000000" pitchFamily="50" charset="-79"/>
            </a:endParaRP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 dirty="0">
                <a:latin typeface="TrixiePro-Heavy" panose="02000503040000020004" pitchFamily="50" charset="0"/>
                <a:cs typeface="Frank Ruhl Hofshi" panose="00000500000000000000" pitchFamily="50" charset="-79"/>
              </a:rPr>
              <a:t>Оснащенность пропускных постов в зданиях судебных участков </a:t>
            </a:r>
            <a:r>
              <a:rPr lang="ru-RU" sz="2200" dirty="0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мировых </a:t>
            </a:r>
            <a:r>
              <a:rPr lang="ru-RU" sz="2200" dirty="0">
                <a:latin typeface="TrixiePro-Heavy" panose="02000503040000020004" pitchFamily="50" charset="0"/>
                <a:cs typeface="Frank Ruhl Hofshi" panose="00000500000000000000" pitchFamily="50" charset="-79"/>
              </a:rPr>
              <a:t>судей </a:t>
            </a:r>
            <a:r>
              <a:rPr lang="ru-RU" sz="2200" dirty="0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метало обнаружителями </a:t>
            </a:r>
            <a:r>
              <a:rPr lang="ru-RU" sz="2200" dirty="0">
                <a:latin typeface="TrixiePro-Heavy" panose="02000503040000020004" pitchFamily="50" charset="0"/>
                <a:cs typeface="Frank Ruhl Hofshi" panose="00000500000000000000" pitchFamily="50" charset="-79"/>
              </a:rPr>
              <a:t>составила </a:t>
            </a:r>
            <a:r>
              <a:rPr lang="ru-RU" sz="2200" dirty="0" smtClean="0">
                <a:solidFill>
                  <a:srgbClr val="C00000"/>
                </a:solidFill>
                <a:latin typeface="TrixiePro-Heavy" panose="02000503040000020004" pitchFamily="50" charset="0"/>
                <a:cs typeface="Frank Ruhl Hofshi" panose="00000500000000000000" pitchFamily="50" charset="-79"/>
              </a:rPr>
              <a:t>100 </a:t>
            </a:r>
            <a:r>
              <a:rPr lang="ru-RU" sz="2200" dirty="0">
                <a:solidFill>
                  <a:srgbClr val="C00000"/>
                </a:solidFill>
                <a:latin typeface="TrixiePro-Heavy" panose="02000503040000020004" pitchFamily="50" charset="0"/>
                <a:cs typeface="Frank Ruhl Hofshi" panose="00000500000000000000" pitchFamily="50" charset="-79"/>
              </a:rPr>
              <a:t>%</a:t>
            </a:r>
            <a:r>
              <a:rPr lang="ru-RU" sz="2200" dirty="0">
                <a:latin typeface="TrixiePro-Heavy" panose="02000503040000020004" pitchFamily="50" charset="0"/>
                <a:cs typeface="Frank Ruhl Hofshi" panose="00000500000000000000" pitchFamily="50" charset="-79"/>
              </a:rPr>
              <a:t>, 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 dirty="0">
                <a:latin typeface="TrixiePro-Heavy" panose="02000503040000020004" pitchFamily="50" charset="0"/>
                <a:cs typeface="Frank Ruhl Hofshi" panose="00000500000000000000" pitchFamily="50" charset="-79"/>
              </a:rPr>
              <a:t>камерами видеонаблюдения </a:t>
            </a:r>
            <a:r>
              <a:rPr lang="ru-RU" sz="2200" dirty="0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– </a:t>
            </a:r>
            <a:r>
              <a:rPr lang="ru-RU" sz="2200" dirty="0" smtClean="0">
                <a:solidFill>
                  <a:srgbClr val="C00000"/>
                </a:solidFill>
                <a:latin typeface="TrixiePro-Heavy" panose="02000503040000020004" pitchFamily="50" charset="0"/>
                <a:cs typeface="Frank Ruhl Hofshi" panose="00000500000000000000" pitchFamily="50" charset="-79"/>
              </a:rPr>
              <a:t>100 %</a:t>
            </a:r>
            <a:r>
              <a:rPr lang="ru-RU" sz="2200" dirty="0" smtClean="0">
                <a:latin typeface="TrixiePro-Heavy" panose="02000503040000020004" pitchFamily="50" charset="0"/>
                <a:cs typeface="Frank Ruhl Hofshi" panose="00000500000000000000" pitchFamily="50" charset="-79"/>
              </a:rPr>
              <a:t>.</a:t>
            </a:r>
            <a:endParaRPr lang="ru-RU" sz="2200" dirty="0">
              <a:latin typeface="TrixiePro-Heavy" panose="02000503040000020004" pitchFamily="50" charset="0"/>
              <a:cs typeface="Frank Ruhl Hofshi" panose="00000500000000000000" pitchFamily="50" charset="-79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0" b="14133"/>
          <a:stretch/>
        </p:blipFill>
        <p:spPr>
          <a:xfrm>
            <a:off x="481584" y="2235708"/>
            <a:ext cx="3358233" cy="23865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879405" y="359923"/>
            <a:ext cx="431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4F6582"/>
                </a:solidFill>
                <a:latin typeface="Pobeda" panose="02000000000000000000" pitchFamily="2" charset="0"/>
              </a:rPr>
              <a:t>Обеспечение установленного порядка деятельности судов</a:t>
            </a:r>
            <a:endParaRPr lang="ru-RU" sz="1400" b="1" dirty="0">
              <a:solidFill>
                <a:srgbClr val="4F6582"/>
              </a:solidFill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92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Calibri Light"/>
        <a:ea typeface=""/>
        <a:cs typeface=""/>
      </a:majorFont>
      <a:minorFont>
        <a:latin typeface="Buran USS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5374</TotalTime>
  <Words>1327</Words>
  <Application>Microsoft Office PowerPoint</Application>
  <PresentationFormat>Широкоэкранный</PresentationFormat>
  <Paragraphs>239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50" baseType="lpstr">
      <vt:lpstr>Frank Ruhl Hofshi</vt:lpstr>
      <vt:lpstr>Bahnschrift Light Condensed</vt:lpstr>
      <vt:lpstr>Pobeda</vt:lpstr>
      <vt:lpstr>Designball-Charts-01</vt:lpstr>
      <vt:lpstr>Open Sans</vt:lpstr>
      <vt:lpstr>Buran USSR</vt:lpstr>
      <vt:lpstr>Bebas Neue</vt:lpstr>
      <vt:lpstr>Impact</vt:lpstr>
      <vt:lpstr>TrixiePro-Heavy</vt:lpstr>
      <vt:lpstr>Calibri Light</vt:lpstr>
      <vt:lpstr>Wingdings</vt:lpstr>
      <vt:lpstr>Calibri</vt:lpstr>
      <vt:lpstr>Arial</vt:lpstr>
      <vt:lpstr>Тема Office</vt:lpstr>
      <vt:lpstr>Управление Федеральной службы судебных приставов по Республике Татарстан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Благодаря поддержке  Президента Республики Татарстан:</vt:lpstr>
      <vt:lpstr>Презентация PowerPoint</vt:lpstr>
      <vt:lpstr>Презентация PowerPoint</vt:lpstr>
      <vt:lpstr>Презентация PowerPoint</vt:lpstr>
      <vt:lpstr>Первый заместитель Премьер – министра Республики Татарстан Нигматуллин Рустам Камильевич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федеральной службы судебных приставов по Республике Татарстан</dc:title>
  <dc:creator>Marat</dc:creator>
  <cp:lastModifiedBy>Marat</cp:lastModifiedBy>
  <cp:revision>527</cp:revision>
  <dcterms:created xsi:type="dcterms:W3CDTF">2021-02-12T07:19:06Z</dcterms:created>
  <dcterms:modified xsi:type="dcterms:W3CDTF">2021-02-24T10:23:56Z</dcterms:modified>
</cp:coreProperties>
</file>